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sldIdLst>
    <p:sldId id="256" r:id="rId2"/>
    <p:sldId id="258" r:id="rId3"/>
    <p:sldId id="266" r:id="rId4"/>
    <p:sldId id="290" r:id="rId5"/>
    <p:sldId id="268" r:id="rId6"/>
    <p:sldId id="269" r:id="rId7"/>
    <p:sldId id="259" r:id="rId8"/>
    <p:sldId id="267" r:id="rId9"/>
    <p:sldId id="260" r:id="rId10"/>
    <p:sldId id="263" r:id="rId11"/>
    <p:sldId id="270" r:id="rId12"/>
    <p:sldId id="285" r:id="rId13"/>
    <p:sldId id="286" r:id="rId14"/>
    <p:sldId id="264" r:id="rId15"/>
    <p:sldId id="271" r:id="rId16"/>
    <p:sldId id="274" r:id="rId17"/>
    <p:sldId id="276" r:id="rId18"/>
    <p:sldId id="275" r:id="rId19"/>
    <p:sldId id="287" r:id="rId20"/>
    <p:sldId id="278" r:id="rId21"/>
    <p:sldId id="296" r:id="rId22"/>
    <p:sldId id="265" r:id="rId23"/>
    <p:sldId id="292" r:id="rId24"/>
    <p:sldId id="279" r:id="rId25"/>
    <p:sldId id="283" r:id="rId26"/>
    <p:sldId id="284" r:id="rId27"/>
    <p:sldId id="288" r:id="rId28"/>
    <p:sldId id="291" r:id="rId29"/>
    <p:sldId id="272" r:id="rId30"/>
    <p:sldId id="280" r:id="rId31"/>
    <p:sldId id="261" r:id="rId32"/>
    <p:sldId id="293" r:id="rId33"/>
    <p:sldId id="294" r:id="rId34"/>
    <p:sldId id="262"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5" autoAdjust="0"/>
    <p:restoredTop sz="54539" autoAdjust="0"/>
  </p:normalViewPr>
  <p:slideViewPr>
    <p:cSldViewPr snapToGrid="0">
      <p:cViewPr>
        <p:scale>
          <a:sx n="52" d="100"/>
          <a:sy n="52" d="100"/>
        </p:scale>
        <p:origin x="1137"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50CB0-411B-4001-95DF-7BC998A4C6A4}" type="datetimeFigureOut">
              <a:rPr lang="en-US" smtClean="0"/>
              <a:t>8/9/2019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670CE-E829-4813-9CA9-2208AD8D11AF}" type="slidenum">
              <a:rPr lang="en-US" smtClean="0"/>
              <a:t>‹#›</a:t>
            </a:fld>
            <a:endParaRPr lang="en-US"/>
          </a:p>
        </p:txBody>
      </p:sp>
    </p:spTree>
    <p:extLst>
      <p:ext uri="{BB962C8B-B14F-4D97-AF65-F5344CB8AC3E}">
        <p14:creationId xmlns:p14="http://schemas.microsoft.com/office/powerpoint/2010/main" val="121731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670CE-E829-4813-9CA9-2208AD8D11AF}" type="slidenum">
              <a:rPr lang="en-US" smtClean="0"/>
              <a:t>1</a:t>
            </a:fld>
            <a:endParaRPr lang="en-US"/>
          </a:p>
        </p:txBody>
      </p:sp>
    </p:spTree>
    <p:extLst>
      <p:ext uri="{BB962C8B-B14F-4D97-AF65-F5344CB8AC3E}">
        <p14:creationId xmlns:p14="http://schemas.microsoft.com/office/powerpoint/2010/main" val="1443422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Maximize meetings by learning what your attendees work best with.  </a:t>
            </a:r>
          </a:p>
          <a:p>
            <a:endParaRPr lang="en-US" dirty="0"/>
          </a:p>
          <a:p>
            <a:r>
              <a:rPr lang="en-US" dirty="0"/>
              <a:t>Morning meetings preferred?  Back to back meetings a pro or con?  Might be desired to group meetings to maximize free time during the rest of the day.  </a:t>
            </a:r>
          </a:p>
          <a:p>
            <a:r>
              <a:rPr lang="en-US" dirty="0"/>
              <a:t>Generally having an agenda organized and shared with the group beforehand is helpful to keeping meetings structured and on track.  Sharing it early also gives attendees an opportunity to speak to agenda items early or request things be added or removed.  Maybe the agenda will spark enough of a conversation the meeting can be canceled! </a:t>
            </a:r>
          </a:p>
          <a:p>
            <a:endParaRPr lang="en-US" dirty="0"/>
          </a:p>
          <a:p>
            <a:r>
              <a:rPr lang="en-US" dirty="0"/>
              <a:t>Know your audience of who’s attending.  This can impact your level of formality with how you structure things.  If it’s just for you and a team mate to work through a problem, might not need a formal agenda or even a full conference room.  Is an exec joining you?  Know what they prefer in meetings to be sure you can convey the right message and don’t distract them with thoughts you might be disorganized.  Agenda?  Handouts?  PowerPoint?  Being on time for start and finish?  Ask around if you don’t know, remember these details and use them to help your cause.</a:t>
            </a:r>
          </a:p>
          <a:p>
            <a:endParaRPr lang="en-US" dirty="0"/>
          </a:p>
          <a:p>
            <a:r>
              <a:rPr lang="en-US" dirty="0"/>
              <a:t>In your meeting, read the room and pay attention to how folks are doing.  Are they all engaged?  Falling asleep?  Has the meeting gone on too long and folks are fading?  Maybe it’s time to call it and schedule an official follow up to finish the conversation after a break.  Your attendees are people and are subject to human needs like coffee, bathroom breaks and fall prey to exhaustion in many different ways.  Pay attention and try to get folks together when they are at their best and then help keep them there.</a:t>
            </a:r>
          </a:p>
          <a:p>
            <a:endParaRPr lang="en-US" dirty="0"/>
          </a:p>
          <a:p>
            <a:r>
              <a:rPr lang="en-US" dirty="0"/>
              <a:t>Notice who is making decisions in your meetings.  Do they always get deferred to one or two people?  Do decisions and conversations get </a:t>
            </a:r>
            <a:r>
              <a:rPr lang="en-US" dirty="0" err="1"/>
              <a:t>stifiled</a:t>
            </a:r>
            <a:r>
              <a:rPr lang="en-US" dirty="0"/>
              <a:t> if a certain person is in attendance?  Maybe have meetings without that person to get in the conversations needed.  </a:t>
            </a:r>
          </a:p>
          <a:p>
            <a:endParaRPr lang="en-US" dirty="0"/>
          </a:p>
          <a:p>
            <a:r>
              <a:rPr lang="en-US" dirty="0"/>
              <a:t>If your meetings aren’t getting any decisions, and you just sit and spin your wheels over and over, time is being wasted.  Restructure the meeting and the conversation so you can get decisions and actions coming out of your meetings.</a:t>
            </a:r>
          </a:p>
          <a:p>
            <a:endParaRPr lang="en-US" dirty="0"/>
          </a:p>
          <a:p>
            <a:r>
              <a:rPr lang="en-US" dirty="0"/>
              <a:t>Are meetings regularly followed by a lot of post-meetings or closed door meetings?  This tells you that there are conversations being had that folks are comfortable with sharing to the group.  Or that they are upset and venting to colleagues about the meeting.  Both things mean changes are needed so people feel safe and comfortable with being open and honest in the meeting.  We can be more efficient in our work if folks trust each other enough to speak up in the group.  Work to build more rapport and trust among team members to help start to combat this problem.</a:t>
            </a:r>
          </a:p>
          <a:p>
            <a:endParaRPr lang="en-US" dirty="0"/>
          </a:p>
        </p:txBody>
      </p:sp>
      <p:sp>
        <p:nvSpPr>
          <p:cNvPr id="4" name="Slide Number Placeholder 3"/>
          <p:cNvSpPr>
            <a:spLocks noGrp="1"/>
          </p:cNvSpPr>
          <p:nvPr>
            <p:ph type="sldNum" sz="quarter" idx="5"/>
          </p:nvPr>
        </p:nvSpPr>
        <p:spPr/>
        <p:txBody>
          <a:bodyPr/>
          <a:lstStyle/>
          <a:p>
            <a:fld id="{3B7670CE-E829-4813-9CA9-2208AD8D11AF}" type="slidenum">
              <a:rPr lang="en-US" smtClean="0"/>
              <a:t>18</a:t>
            </a:fld>
            <a:endParaRPr lang="en-US"/>
          </a:p>
        </p:txBody>
      </p:sp>
    </p:spTree>
    <p:extLst>
      <p:ext uri="{BB962C8B-B14F-4D97-AF65-F5344CB8AC3E}">
        <p14:creationId xmlns:p14="http://schemas.microsoft.com/office/powerpoint/2010/main" val="316370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you do not want to do.  This is not how you want to hold meetings.</a:t>
            </a:r>
          </a:p>
        </p:txBody>
      </p:sp>
      <p:sp>
        <p:nvSpPr>
          <p:cNvPr id="4" name="Slide Number Placeholder 3"/>
          <p:cNvSpPr>
            <a:spLocks noGrp="1"/>
          </p:cNvSpPr>
          <p:nvPr>
            <p:ph type="sldNum" sz="quarter" idx="5"/>
          </p:nvPr>
        </p:nvSpPr>
        <p:spPr/>
        <p:txBody>
          <a:bodyPr/>
          <a:lstStyle/>
          <a:p>
            <a:fld id="{3B7670CE-E829-4813-9CA9-2208AD8D11AF}" type="slidenum">
              <a:rPr lang="en-US" smtClean="0"/>
              <a:t>19</a:t>
            </a:fld>
            <a:endParaRPr lang="en-US"/>
          </a:p>
        </p:txBody>
      </p:sp>
    </p:spTree>
    <p:extLst>
      <p:ext uri="{BB962C8B-B14F-4D97-AF65-F5344CB8AC3E}">
        <p14:creationId xmlns:p14="http://schemas.microsoft.com/office/powerpoint/2010/main" val="422583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leadership.  This is not restricted to only management.  We are all leaders in our own way and can be leaders on our team.</a:t>
            </a:r>
          </a:p>
        </p:txBody>
      </p:sp>
      <p:sp>
        <p:nvSpPr>
          <p:cNvPr id="4" name="Slide Number Placeholder 3"/>
          <p:cNvSpPr>
            <a:spLocks noGrp="1"/>
          </p:cNvSpPr>
          <p:nvPr>
            <p:ph type="sldNum" sz="quarter" idx="5"/>
          </p:nvPr>
        </p:nvSpPr>
        <p:spPr/>
        <p:txBody>
          <a:bodyPr/>
          <a:lstStyle/>
          <a:p>
            <a:fld id="{3B7670CE-E829-4813-9CA9-2208AD8D11AF}" type="slidenum">
              <a:rPr lang="en-US" smtClean="0"/>
              <a:t>22</a:t>
            </a:fld>
            <a:endParaRPr lang="en-US"/>
          </a:p>
        </p:txBody>
      </p:sp>
    </p:spTree>
    <p:extLst>
      <p:ext uri="{BB962C8B-B14F-4D97-AF65-F5344CB8AC3E}">
        <p14:creationId xmlns:p14="http://schemas.microsoft.com/office/powerpoint/2010/main" val="359537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 cultures will be unique to each team of course.  But the strong ones will all have similar key traits: trust, empathy, compassion.</a:t>
            </a:r>
          </a:p>
        </p:txBody>
      </p:sp>
      <p:sp>
        <p:nvSpPr>
          <p:cNvPr id="4" name="Slide Number Placeholder 3"/>
          <p:cNvSpPr>
            <a:spLocks noGrp="1"/>
          </p:cNvSpPr>
          <p:nvPr>
            <p:ph type="sldNum" sz="quarter" idx="5"/>
          </p:nvPr>
        </p:nvSpPr>
        <p:spPr/>
        <p:txBody>
          <a:bodyPr/>
          <a:lstStyle/>
          <a:p>
            <a:fld id="{3B7670CE-E829-4813-9CA9-2208AD8D11AF}" type="slidenum">
              <a:rPr lang="en-US" smtClean="0"/>
              <a:t>24</a:t>
            </a:fld>
            <a:endParaRPr lang="en-US"/>
          </a:p>
        </p:txBody>
      </p:sp>
    </p:spTree>
    <p:extLst>
      <p:ext uri="{BB962C8B-B14F-4D97-AF65-F5344CB8AC3E}">
        <p14:creationId xmlns:p14="http://schemas.microsoft.com/office/powerpoint/2010/main" val="2213489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remember we are all people with lives, hobbies, and all those messy emotions.  </a:t>
            </a:r>
          </a:p>
          <a:p>
            <a:endParaRPr lang="en-US" dirty="0"/>
          </a:p>
          <a:p>
            <a:r>
              <a:rPr lang="en-US" dirty="0"/>
              <a:t>As a leader we need to take time to get to know our employees as well as our peers.  We have humans reporting to us.  Take time to know them as people.  </a:t>
            </a:r>
          </a:p>
          <a:p>
            <a:endParaRPr lang="en-US" dirty="0"/>
          </a:p>
          <a:p>
            <a:r>
              <a:rPr lang="en-US" dirty="0"/>
              <a:t>Create a safe space for them to bring their full selves to work.  This will allow them to flourish and be their best, productive, happy self.  Everyone wins when we allow people to be who they are at work without judgement.  </a:t>
            </a:r>
          </a:p>
          <a:p>
            <a:endParaRPr lang="en-US" dirty="0"/>
          </a:p>
          <a:p>
            <a:r>
              <a:rPr lang="en-US" dirty="0"/>
              <a:t>You can do this through things like inclusive language, empathy, and compassion.</a:t>
            </a:r>
          </a:p>
          <a:p>
            <a:endParaRPr lang="en-US" dirty="0"/>
          </a:p>
          <a:p>
            <a:r>
              <a:rPr lang="en-US" dirty="0"/>
              <a:t>I mentioned it before and will mention it again.  Life happens.  Have empathy for those who have big life events going on and provide some grace for the impact that might be having on their work.</a:t>
            </a:r>
          </a:p>
        </p:txBody>
      </p:sp>
      <p:sp>
        <p:nvSpPr>
          <p:cNvPr id="4" name="Slide Number Placeholder 3"/>
          <p:cNvSpPr>
            <a:spLocks noGrp="1"/>
          </p:cNvSpPr>
          <p:nvPr>
            <p:ph type="sldNum" sz="quarter" idx="5"/>
          </p:nvPr>
        </p:nvSpPr>
        <p:spPr/>
        <p:txBody>
          <a:bodyPr/>
          <a:lstStyle/>
          <a:p>
            <a:fld id="{3B7670CE-E829-4813-9CA9-2208AD8D11AF}" type="slidenum">
              <a:rPr lang="en-US" smtClean="0"/>
              <a:t>26</a:t>
            </a:fld>
            <a:endParaRPr lang="en-US"/>
          </a:p>
        </p:txBody>
      </p:sp>
    </p:spTree>
    <p:extLst>
      <p:ext uri="{BB962C8B-B14F-4D97-AF65-F5344CB8AC3E}">
        <p14:creationId xmlns:p14="http://schemas.microsoft.com/office/powerpoint/2010/main" val="1156134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anyone needs a description of what “empathy” is here is a great quote from Daniel Pink.</a:t>
            </a:r>
          </a:p>
        </p:txBody>
      </p:sp>
      <p:sp>
        <p:nvSpPr>
          <p:cNvPr id="4" name="Slide Number Placeholder 3"/>
          <p:cNvSpPr>
            <a:spLocks noGrp="1"/>
          </p:cNvSpPr>
          <p:nvPr>
            <p:ph type="sldNum" sz="quarter" idx="5"/>
          </p:nvPr>
        </p:nvSpPr>
        <p:spPr/>
        <p:txBody>
          <a:bodyPr/>
          <a:lstStyle/>
          <a:p>
            <a:fld id="{3B7670CE-E829-4813-9CA9-2208AD8D11AF}" type="slidenum">
              <a:rPr lang="en-US" smtClean="0"/>
              <a:t>27</a:t>
            </a:fld>
            <a:endParaRPr lang="en-US"/>
          </a:p>
        </p:txBody>
      </p:sp>
    </p:spTree>
    <p:extLst>
      <p:ext uri="{BB962C8B-B14F-4D97-AF65-F5344CB8AC3E}">
        <p14:creationId xmlns:p14="http://schemas.microsoft.com/office/powerpoint/2010/main" val="1361311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our powers for good!</a:t>
            </a:r>
          </a:p>
        </p:txBody>
      </p:sp>
      <p:sp>
        <p:nvSpPr>
          <p:cNvPr id="4" name="Slide Number Placeholder 3"/>
          <p:cNvSpPr>
            <a:spLocks noGrp="1"/>
          </p:cNvSpPr>
          <p:nvPr>
            <p:ph type="sldNum" sz="quarter" idx="5"/>
          </p:nvPr>
        </p:nvSpPr>
        <p:spPr/>
        <p:txBody>
          <a:bodyPr/>
          <a:lstStyle/>
          <a:p>
            <a:fld id="{3B7670CE-E829-4813-9CA9-2208AD8D11AF}" type="slidenum">
              <a:rPr lang="en-US" smtClean="0"/>
              <a:t>28</a:t>
            </a:fld>
            <a:endParaRPr lang="en-US"/>
          </a:p>
        </p:txBody>
      </p:sp>
    </p:spTree>
    <p:extLst>
      <p:ext uri="{BB962C8B-B14F-4D97-AF65-F5344CB8AC3E}">
        <p14:creationId xmlns:p14="http://schemas.microsoft.com/office/powerpoint/2010/main" val="1820038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coworkers about their weekends, families, hobbies, etc.</a:t>
            </a:r>
          </a:p>
          <a:p>
            <a:r>
              <a:rPr lang="en-US" dirty="0"/>
              <a:t>Remember things they tell you!  Birthdays, big life events, stories, etc.</a:t>
            </a:r>
          </a:p>
          <a:p>
            <a:endParaRPr lang="en-US" dirty="0"/>
          </a:p>
          <a:p>
            <a:r>
              <a:rPr lang="en-US" dirty="0"/>
              <a:t>Care about folks at every level in your company / team.  </a:t>
            </a:r>
          </a:p>
          <a:p>
            <a:endParaRPr lang="en-US" dirty="0"/>
          </a:p>
          <a:p>
            <a:r>
              <a:rPr lang="en-US" dirty="0"/>
              <a:t>Don’t rank importance based on job title</a:t>
            </a:r>
          </a:p>
          <a:p>
            <a:endParaRPr lang="en-US" dirty="0"/>
          </a:p>
          <a:p>
            <a:r>
              <a:rPr lang="en-US" dirty="0"/>
              <a:t>Admin assistants and non-technical roles are just as important as any Info Sec or other tech role</a:t>
            </a:r>
          </a:p>
          <a:p>
            <a:endParaRPr lang="en-US" dirty="0"/>
          </a:p>
          <a:p>
            <a:r>
              <a:rPr lang="en-US" dirty="0"/>
              <a:t>We all play a part in team success!</a:t>
            </a:r>
          </a:p>
          <a:p>
            <a:endParaRPr lang="en-US" dirty="0"/>
          </a:p>
        </p:txBody>
      </p:sp>
      <p:sp>
        <p:nvSpPr>
          <p:cNvPr id="4" name="Slide Number Placeholder 3"/>
          <p:cNvSpPr>
            <a:spLocks noGrp="1"/>
          </p:cNvSpPr>
          <p:nvPr>
            <p:ph type="sldNum" sz="quarter" idx="5"/>
          </p:nvPr>
        </p:nvSpPr>
        <p:spPr/>
        <p:txBody>
          <a:bodyPr/>
          <a:lstStyle/>
          <a:p>
            <a:fld id="{3B7670CE-E829-4813-9CA9-2208AD8D11AF}" type="slidenum">
              <a:rPr lang="en-US" smtClean="0"/>
              <a:t>29</a:t>
            </a:fld>
            <a:endParaRPr lang="en-US"/>
          </a:p>
        </p:txBody>
      </p:sp>
    </p:spTree>
    <p:extLst>
      <p:ext uri="{BB962C8B-B14F-4D97-AF65-F5344CB8AC3E}">
        <p14:creationId xmlns:p14="http://schemas.microsoft.com/office/powerpoint/2010/main" val="2556410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Feel free to connect with me.  Will take questions after.</a:t>
            </a:r>
          </a:p>
        </p:txBody>
      </p:sp>
      <p:sp>
        <p:nvSpPr>
          <p:cNvPr id="4" name="Slide Number Placeholder 3"/>
          <p:cNvSpPr>
            <a:spLocks noGrp="1"/>
          </p:cNvSpPr>
          <p:nvPr>
            <p:ph type="sldNum" sz="quarter" idx="5"/>
          </p:nvPr>
        </p:nvSpPr>
        <p:spPr/>
        <p:txBody>
          <a:bodyPr/>
          <a:lstStyle/>
          <a:p>
            <a:fld id="{3B7670CE-E829-4813-9CA9-2208AD8D11AF}" type="slidenum">
              <a:rPr lang="en-US" smtClean="0"/>
              <a:t>34</a:t>
            </a:fld>
            <a:endParaRPr lang="en-US"/>
          </a:p>
        </p:txBody>
      </p:sp>
    </p:spTree>
    <p:extLst>
      <p:ext uri="{BB962C8B-B14F-4D97-AF65-F5344CB8AC3E}">
        <p14:creationId xmlns:p14="http://schemas.microsoft.com/office/powerpoint/2010/main" val="2743176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670CE-E829-4813-9CA9-2208AD8D11AF}" type="slidenum">
              <a:rPr lang="en-US" smtClean="0"/>
              <a:t>3</a:t>
            </a:fld>
            <a:endParaRPr lang="en-US"/>
          </a:p>
        </p:txBody>
      </p:sp>
    </p:spTree>
    <p:extLst>
      <p:ext uri="{BB962C8B-B14F-4D97-AF65-F5344CB8AC3E}">
        <p14:creationId xmlns:p14="http://schemas.microsoft.com/office/powerpoint/2010/main" val="60264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because many folks can use these skills to combat internal and external hurdles in career advancement.  Minorities have extra challenges in many tech careers.  Introverts also have some hurdles to overcome depending on their career ambitions.  But really these skills can be applied not just to tech and cyber security jobs, but to any job in any industry.  Anyone can benefit from learning some social engineering to help them in work and in life.</a:t>
            </a:r>
          </a:p>
        </p:txBody>
      </p:sp>
      <p:sp>
        <p:nvSpPr>
          <p:cNvPr id="4" name="Slide Number Placeholder 3"/>
          <p:cNvSpPr>
            <a:spLocks noGrp="1"/>
          </p:cNvSpPr>
          <p:nvPr>
            <p:ph type="sldNum" sz="quarter" idx="5"/>
          </p:nvPr>
        </p:nvSpPr>
        <p:spPr/>
        <p:txBody>
          <a:bodyPr/>
          <a:lstStyle/>
          <a:p>
            <a:fld id="{3B7670CE-E829-4813-9CA9-2208AD8D11AF}" type="slidenum">
              <a:rPr lang="en-US" smtClean="0"/>
              <a:t>5</a:t>
            </a:fld>
            <a:endParaRPr lang="en-US"/>
          </a:p>
        </p:txBody>
      </p:sp>
    </p:spTree>
    <p:extLst>
      <p:ext uri="{BB962C8B-B14F-4D97-AF65-F5344CB8AC3E}">
        <p14:creationId xmlns:p14="http://schemas.microsoft.com/office/powerpoint/2010/main" val="3820895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670CE-E829-4813-9CA9-2208AD8D11AF}" type="slidenum">
              <a:rPr lang="en-US" smtClean="0"/>
              <a:t>6</a:t>
            </a:fld>
            <a:endParaRPr lang="en-US"/>
          </a:p>
        </p:txBody>
      </p:sp>
    </p:spTree>
    <p:extLst>
      <p:ext uri="{BB962C8B-B14F-4D97-AF65-F5344CB8AC3E}">
        <p14:creationId xmlns:p14="http://schemas.microsoft.com/office/powerpoint/2010/main" val="1538572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your research for any company you are looking to apply at.  Who are they?  What do they stand for?  Do they have a many diverse folks working for them?  What do they say about working there?  Is there HR or no?  What are they doing in the community to show they care about the industry as a whole and the diverse members we have?</a:t>
            </a:r>
          </a:p>
          <a:p>
            <a:endParaRPr lang="en-US" dirty="0"/>
          </a:p>
          <a:p>
            <a:r>
              <a:rPr lang="en-US" dirty="0"/>
              <a:t>Who is the hiring manager?  Do you know them?  Do you know anyone who does know them?  See if someone can put in a good word for you with them.  Learn what they like… are they more casual with interviews or more formal?  This is extra helpful when deciding how to dress when you show up to interview in person or via video.</a:t>
            </a:r>
          </a:p>
          <a:p>
            <a:endParaRPr lang="en-US" dirty="0"/>
          </a:p>
          <a:p>
            <a:r>
              <a:rPr lang="en-US" dirty="0"/>
              <a:t>Does anyone you know and trust recommend this company?  I have a personal black list of companies I wouldn’t work for cause they aren’t recommended from trusted individual or because I’ve had my own experiences to warrant not wanting to join their team.  Everyone should have a list like this.  Network to find out what you can about where you are looking at getting a job then make your own decision based on all the information.</a:t>
            </a:r>
          </a:p>
        </p:txBody>
      </p:sp>
      <p:sp>
        <p:nvSpPr>
          <p:cNvPr id="4" name="Slide Number Placeholder 3"/>
          <p:cNvSpPr>
            <a:spLocks noGrp="1"/>
          </p:cNvSpPr>
          <p:nvPr>
            <p:ph type="sldNum" sz="quarter" idx="5"/>
          </p:nvPr>
        </p:nvSpPr>
        <p:spPr/>
        <p:txBody>
          <a:bodyPr/>
          <a:lstStyle/>
          <a:p>
            <a:fld id="{3B7670CE-E829-4813-9CA9-2208AD8D11AF}" type="slidenum">
              <a:rPr lang="en-US" smtClean="0"/>
              <a:t>11</a:t>
            </a:fld>
            <a:endParaRPr lang="en-US"/>
          </a:p>
        </p:txBody>
      </p:sp>
    </p:spTree>
    <p:extLst>
      <p:ext uri="{BB962C8B-B14F-4D97-AF65-F5344CB8AC3E}">
        <p14:creationId xmlns:p14="http://schemas.microsoft.com/office/powerpoint/2010/main" val="418064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already stated, find out what is preferred with this company and hiring manager on formality with interviewing.  Generally shorts aren’t acceptable, but good to find out if a full suit is needed or just a nice button up shirt with jeans.  </a:t>
            </a:r>
          </a:p>
          <a:p>
            <a:endParaRPr lang="en-US" dirty="0"/>
          </a:p>
          <a:p>
            <a:r>
              <a:rPr lang="en-US" dirty="0"/>
              <a:t>Do more research to gather good questions to ask in your interview.  People LOVE talking about themselves and their work.  Find out as much as you can ahead of time to ask questions to get folks talking.  When in the interview, pay attention to what is said, how folks dress, and the office décor.  See if you can find anything to help get the interview team talking about themselves as individuals or as a team.  Maybe “do you all do team building events?  What was the best one you’ve had?”  Don’t be afraid to share personal tidbits about yourself too as this gives bridges for the interviewers to build this rapport with you as well.  How can they know if you can bond over mountain biking if you don’t mention it as a hobby?  Maybe you are into chinchillas (vs cats for some reason)… that’s an interesting fact that can help you stand out from the other candidates.  And who knows?  Maybe someone on your interview panel can relate to this interest!  You want to try to build rapport with each interviewer as best as you can.</a:t>
            </a:r>
          </a:p>
          <a:p>
            <a:endParaRPr lang="en-US" dirty="0"/>
          </a:p>
          <a:p>
            <a:r>
              <a:rPr lang="en-US" dirty="0"/>
              <a:t>Read the room and keep an eye on it as you go to try to adapt if an answer isn’t well received.  Or if something connects well with the team, play off that and work with the positive response to further that rapport.  </a:t>
            </a:r>
          </a:p>
          <a:p>
            <a:endParaRPr lang="en-US" dirty="0"/>
          </a:p>
          <a:p>
            <a:r>
              <a:rPr lang="en-US" dirty="0"/>
              <a:t>Obviously, you want to be appreciative of everyone’s time.  Genuinely appreciate folks for taking time out of their day to talk to you.  This is time away from productivity and projects.  Thank people in person and thank them in a follow up note.  Even if they don’t hire you, you got some practice in with interviewing.  Thank them.</a:t>
            </a:r>
          </a:p>
        </p:txBody>
      </p:sp>
      <p:sp>
        <p:nvSpPr>
          <p:cNvPr id="4" name="Slide Number Placeholder 3"/>
          <p:cNvSpPr>
            <a:spLocks noGrp="1"/>
          </p:cNvSpPr>
          <p:nvPr>
            <p:ph type="sldNum" sz="quarter" idx="5"/>
          </p:nvPr>
        </p:nvSpPr>
        <p:spPr/>
        <p:txBody>
          <a:bodyPr/>
          <a:lstStyle/>
          <a:p>
            <a:fld id="{3B7670CE-E829-4813-9CA9-2208AD8D11AF}" type="slidenum">
              <a:rPr lang="en-US" smtClean="0"/>
              <a:t>12</a:t>
            </a:fld>
            <a:endParaRPr lang="en-US"/>
          </a:p>
        </p:txBody>
      </p:sp>
    </p:spTree>
    <p:extLst>
      <p:ext uri="{BB962C8B-B14F-4D97-AF65-F5344CB8AC3E}">
        <p14:creationId xmlns:p14="http://schemas.microsoft.com/office/powerpoint/2010/main" val="2994747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within your company.  Get to know who is who.  Who makes decisions.  Who can be trusted and who can’t.  What do execs look for when promoting people.  What are the top concerns people see within the company and how can you help with those.</a:t>
            </a:r>
          </a:p>
          <a:p>
            <a:endParaRPr lang="en-US" dirty="0"/>
          </a:p>
          <a:p>
            <a:r>
              <a:rPr lang="en-US" dirty="0"/>
              <a:t>Network external to your current company.  I’m a big believer in safety nets and an external network within your industry will help provide that if you need a quick (or slow) exit from where you are.  Get your name out there.  Know who’s who in your community locally and more broadly.  </a:t>
            </a:r>
          </a:p>
          <a:p>
            <a:endParaRPr lang="en-US" dirty="0"/>
          </a:p>
          <a:p>
            <a:r>
              <a:rPr lang="en-US" dirty="0"/>
              <a:t>How does your part of tech industry communicate?  Twitter is super common and popular but are there other ways?   What in person meetings are going on?  Go to them.  It might make introverts and some others uncomfortable to step outside your comfort zone, but this is so important.  </a:t>
            </a:r>
          </a:p>
          <a:p>
            <a:endParaRPr lang="en-US" dirty="0"/>
          </a:p>
          <a:p>
            <a:r>
              <a:rPr lang="en-US" dirty="0"/>
              <a:t>If others know who you are, they will advocate for you and help connect you to future job or volunteer opportunities.  </a:t>
            </a:r>
          </a:p>
          <a:p>
            <a:endParaRPr lang="en-US" dirty="0"/>
          </a:p>
          <a:p>
            <a:r>
              <a:rPr lang="en-US" dirty="0"/>
              <a:t>Create and practice your elevator pitch – being able to share who you are and what you do and why you are awesome in the length of an elevator ride.  </a:t>
            </a:r>
          </a:p>
          <a:p>
            <a:endParaRPr lang="en-US" dirty="0"/>
          </a:p>
          <a:p>
            <a:r>
              <a:rPr lang="en-US" dirty="0"/>
              <a:t>Ask others who they are, what they do, where they work, what they need, what their concerns are, etc.  Get to know them as people too.  Do they have families?  Do they also love cats?  What are their hobbies?  Do so and care about their answers.  Listen and remember their answers.  </a:t>
            </a:r>
          </a:p>
          <a:p>
            <a:endParaRPr lang="en-US" dirty="0"/>
          </a:p>
          <a:p>
            <a:r>
              <a:rPr lang="en-US" dirty="0"/>
              <a:t>These connections might help you in your own job, but they might also help connect someone else to you that might be a good hire.  We are all stronger when we work together and care about one another.</a:t>
            </a:r>
          </a:p>
          <a:p>
            <a:endParaRPr lang="en-US" dirty="0"/>
          </a:p>
          <a:p>
            <a:r>
              <a:rPr lang="en-US" dirty="0"/>
              <a:t>When networking, you have be authentic and genuine in your interactions.  People can see through it if you aren’t.</a:t>
            </a:r>
          </a:p>
        </p:txBody>
      </p:sp>
      <p:sp>
        <p:nvSpPr>
          <p:cNvPr id="4" name="Slide Number Placeholder 3"/>
          <p:cNvSpPr>
            <a:spLocks noGrp="1"/>
          </p:cNvSpPr>
          <p:nvPr>
            <p:ph type="sldNum" sz="quarter" idx="5"/>
          </p:nvPr>
        </p:nvSpPr>
        <p:spPr/>
        <p:txBody>
          <a:bodyPr/>
          <a:lstStyle/>
          <a:p>
            <a:fld id="{3B7670CE-E829-4813-9CA9-2208AD8D11AF}" type="slidenum">
              <a:rPr lang="en-US" smtClean="0"/>
              <a:t>13</a:t>
            </a:fld>
            <a:endParaRPr lang="en-US"/>
          </a:p>
        </p:txBody>
      </p:sp>
    </p:spTree>
    <p:extLst>
      <p:ext uri="{BB962C8B-B14F-4D97-AF65-F5344CB8AC3E}">
        <p14:creationId xmlns:p14="http://schemas.microsoft.com/office/powerpoint/2010/main" val="3641300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message do you want to convey?  This applies to when you join a new company and really anytime.  How you dress and look impacts how we are perceived by others.  I will always advocate for being yourself, however, try to find a way to express who you are in a way that you understand the messaging coming across and that you can align on what the consequences of it is.  If you have that in alignment then if people don’t accept you that will be easier and probably a mutual feeling.  But also recognize that if your look is a dark hood with shades you might not be conveying an approachable feel which could impact connecting with others and growing your career.</a:t>
            </a:r>
          </a:p>
          <a:p>
            <a:endParaRPr lang="en-US" dirty="0"/>
          </a:p>
          <a:p>
            <a:r>
              <a:rPr lang="en-US" dirty="0"/>
              <a:t>Creating rapport with team members by getting to know your new colleagues as people who have lives and hobbies and families.  What do they do on their weekends?  What are their favorite foods?  Where did they grow up?  Where do they want to go with their careers?</a:t>
            </a:r>
          </a:p>
          <a:p>
            <a:endParaRPr lang="en-US" dirty="0"/>
          </a:p>
          <a:p>
            <a:r>
              <a:rPr lang="en-US" dirty="0"/>
              <a:t>Build trust and respect with those around you.  Getting to know folks as individual people vs just a coworker doing a job will help get you started.  Genuinely care about what they share and remember it.  Help them out and follow through with your commitments.  Some have a pet peeve about being late to meetings?  Always show up on time for them.  Little things like that can really help.</a:t>
            </a:r>
          </a:p>
          <a:p>
            <a:endParaRPr lang="en-US" dirty="0"/>
          </a:p>
          <a:p>
            <a:r>
              <a:rPr lang="en-US" sz="2800" dirty="0"/>
              <a:t>Have empathy &amp; compassion for those you work with and everyone else.  We are all people and have life stuff happen.  These can be good life stuff or bad.  Big and little.  Marriage/divorce or a breakup.  Kids and pets can impact your work life.  Care about these details and have empathy and compassion for people when they are going through things and give them grace for when it impacts productivity or moods.</a:t>
            </a:r>
          </a:p>
          <a:p>
            <a:endParaRPr lang="en-US" dirty="0"/>
          </a:p>
        </p:txBody>
      </p:sp>
      <p:sp>
        <p:nvSpPr>
          <p:cNvPr id="4" name="Slide Number Placeholder 3"/>
          <p:cNvSpPr>
            <a:spLocks noGrp="1"/>
          </p:cNvSpPr>
          <p:nvPr>
            <p:ph type="sldNum" sz="quarter" idx="5"/>
          </p:nvPr>
        </p:nvSpPr>
        <p:spPr/>
        <p:txBody>
          <a:bodyPr/>
          <a:lstStyle/>
          <a:p>
            <a:fld id="{3B7670CE-E829-4813-9CA9-2208AD8D11AF}" type="slidenum">
              <a:rPr lang="en-US" smtClean="0"/>
              <a:t>16</a:t>
            </a:fld>
            <a:endParaRPr lang="en-US"/>
          </a:p>
        </p:txBody>
      </p:sp>
    </p:spTree>
    <p:extLst>
      <p:ext uri="{BB962C8B-B14F-4D97-AF65-F5344CB8AC3E}">
        <p14:creationId xmlns:p14="http://schemas.microsoft.com/office/powerpoint/2010/main" val="12029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rgbClr val="000000"/>
                </a:solidFill>
              </a:rPr>
              <a:t>Again… focus on those interpersonal relationships and rapport with folks</a:t>
            </a:r>
          </a:p>
          <a:p>
            <a:endParaRPr lang="en-US" sz="1400" dirty="0">
              <a:solidFill>
                <a:srgbClr val="000000"/>
              </a:solidFill>
            </a:endParaRPr>
          </a:p>
          <a:p>
            <a:r>
              <a:rPr lang="en-US" sz="1400" dirty="0">
                <a:solidFill>
                  <a:srgbClr val="000000"/>
                </a:solidFill>
              </a:rPr>
              <a:t>Disputes happen.  People are complicated and don’t always get along.  Do your best to stay calm through the waves and listen to all sides of the story before making judgements.  Ask people directly if you want to know their side vs just using the rumor mill or telephone games.  (Personal pet peeve of mine)</a:t>
            </a:r>
          </a:p>
          <a:p>
            <a:endParaRPr lang="en-US" sz="1400" dirty="0">
              <a:solidFill>
                <a:srgbClr val="000000"/>
              </a:solidFill>
            </a:endParaRPr>
          </a:p>
          <a:p>
            <a:r>
              <a:rPr lang="en-US" sz="1400" dirty="0">
                <a:solidFill>
                  <a:srgbClr val="000000"/>
                </a:solidFill>
              </a:rPr>
              <a:t>Use your charm / persuasive powers to fight for what you believe in.  This might be for a project or a decision or more resources.  If you think it’s right, push for it within reason (still remember who you work for) and be mindful and accepting of what the consequences might be for your actions.  But if it’s what you believe in, it’ll be easier to accept any negative consequences.</a:t>
            </a:r>
            <a:endParaRPr lang="en-US" dirty="0"/>
          </a:p>
        </p:txBody>
      </p:sp>
      <p:sp>
        <p:nvSpPr>
          <p:cNvPr id="4" name="Slide Number Placeholder 3"/>
          <p:cNvSpPr>
            <a:spLocks noGrp="1"/>
          </p:cNvSpPr>
          <p:nvPr>
            <p:ph type="sldNum" sz="quarter" idx="5"/>
          </p:nvPr>
        </p:nvSpPr>
        <p:spPr/>
        <p:txBody>
          <a:bodyPr/>
          <a:lstStyle/>
          <a:p>
            <a:fld id="{3B7670CE-E829-4813-9CA9-2208AD8D11AF}" type="slidenum">
              <a:rPr lang="en-US" smtClean="0"/>
              <a:t>17</a:t>
            </a:fld>
            <a:endParaRPr lang="en-US"/>
          </a:p>
        </p:txBody>
      </p:sp>
    </p:spTree>
    <p:extLst>
      <p:ext uri="{BB962C8B-B14F-4D97-AF65-F5344CB8AC3E}">
        <p14:creationId xmlns:p14="http://schemas.microsoft.com/office/powerpoint/2010/main" val="1009342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99E5D7-3694-4D90-B0D9-F0DFDB54A9F8}" type="datetime1">
              <a:rPr lang="en-US" smtClean="0"/>
              <a:t>8/10/2019</a:t>
            </a:fld>
            <a:endParaRPr lang="en-US"/>
          </a:p>
        </p:txBody>
      </p:sp>
      <p:sp>
        <p:nvSpPr>
          <p:cNvPr id="5" name="Footer Placeholder 4"/>
          <p:cNvSpPr>
            <a:spLocks noGrp="1"/>
          </p:cNvSpPr>
          <p:nvPr>
            <p:ph type="ftr" sz="quarter" idx="11"/>
          </p:nvPr>
        </p:nvSpPr>
        <p:spPr/>
        <p:txBody>
          <a:bodyPr/>
          <a:lstStyle/>
          <a:p>
            <a:r>
              <a:rPr lang="en-US"/>
              <a:t>Rebecca Long | @amaya30 | #DEFCON27 | #SEVillage</a:t>
            </a:r>
          </a:p>
        </p:txBody>
      </p:sp>
      <p:sp>
        <p:nvSpPr>
          <p:cNvPr id="6" name="Slide Number Placeholder 5"/>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1181467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2205F9-2562-4791-9017-A2D2329C97F1}" type="datetime1">
              <a:rPr lang="en-US" smtClean="0"/>
              <a:t>8/10/2019</a:t>
            </a:fld>
            <a:endParaRPr lang="en-US"/>
          </a:p>
        </p:txBody>
      </p:sp>
      <p:sp>
        <p:nvSpPr>
          <p:cNvPr id="5" name="Footer Placeholder 4"/>
          <p:cNvSpPr>
            <a:spLocks noGrp="1"/>
          </p:cNvSpPr>
          <p:nvPr>
            <p:ph type="ftr" sz="quarter" idx="11"/>
          </p:nvPr>
        </p:nvSpPr>
        <p:spPr/>
        <p:txBody>
          <a:bodyPr/>
          <a:lstStyle/>
          <a:p>
            <a:r>
              <a:rPr lang="en-US"/>
              <a:t>Rebecca Long | @amaya30 | #DEFCON27 | #SEVillage</a:t>
            </a:r>
          </a:p>
        </p:txBody>
      </p:sp>
      <p:sp>
        <p:nvSpPr>
          <p:cNvPr id="6" name="Slide Number Placeholder 5"/>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4017128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72B16C-5F83-4102-B19E-81CBD6355719}" type="datetime1">
              <a:rPr lang="en-US" smtClean="0"/>
              <a:t>8/10/2019</a:t>
            </a:fld>
            <a:endParaRPr lang="en-US"/>
          </a:p>
        </p:txBody>
      </p:sp>
      <p:sp>
        <p:nvSpPr>
          <p:cNvPr id="5" name="Footer Placeholder 4"/>
          <p:cNvSpPr>
            <a:spLocks noGrp="1"/>
          </p:cNvSpPr>
          <p:nvPr>
            <p:ph type="ftr" sz="quarter" idx="11"/>
          </p:nvPr>
        </p:nvSpPr>
        <p:spPr/>
        <p:txBody>
          <a:bodyPr/>
          <a:lstStyle/>
          <a:p>
            <a:r>
              <a:rPr lang="en-US"/>
              <a:t>Rebecca Long | @amaya30 | #DEFCON27 | #SEVillage</a:t>
            </a:r>
          </a:p>
        </p:txBody>
      </p:sp>
      <p:sp>
        <p:nvSpPr>
          <p:cNvPr id="6" name="Slide Number Placeholder 5"/>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4077047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0F29F3-1BA3-4D35-9BEB-E395AF969DC9}" type="datetime1">
              <a:rPr lang="en-US" smtClean="0"/>
              <a:t>8/10/2019</a:t>
            </a:fld>
            <a:endParaRPr lang="en-US"/>
          </a:p>
        </p:txBody>
      </p:sp>
      <p:sp>
        <p:nvSpPr>
          <p:cNvPr id="5" name="Footer Placeholder 4"/>
          <p:cNvSpPr>
            <a:spLocks noGrp="1"/>
          </p:cNvSpPr>
          <p:nvPr>
            <p:ph type="ftr" sz="quarter" idx="11"/>
          </p:nvPr>
        </p:nvSpPr>
        <p:spPr/>
        <p:txBody>
          <a:bodyPr/>
          <a:lstStyle/>
          <a:p>
            <a:r>
              <a:rPr lang="en-US"/>
              <a:t>Rebecca Long | @amaya30 | #DEFCON27 | #SEVillage</a:t>
            </a:r>
          </a:p>
        </p:txBody>
      </p:sp>
      <p:sp>
        <p:nvSpPr>
          <p:cNvPr id="6" name="Slide Number Placeholder 5"/>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2045950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024ACC-DE08-4025-A183-F8C7BBD98D05}" type="datetime1">
              <a:rPr lang="en-US" smtClean="0"/>
              <a:t>8/10/2019</a:t>
            </a:fld>
            <a:endParaRPr lang="en-US"/>
          </a:p>
        </p:txBody>
      </p:sp>
      <p:sp>
        <p:nvSpPr>
          <p:cNvPr id="5" name="Footer Placeholder 4"/>
          <p:cNvSpPr>
            <a:spLocks noGrp="1"/>
          </p:cNvSpPr>
          <p:nvPr>
            <p:ph type="ftr" sz="quarter" idx="11"/>
          </p:nvPr>
        </p:nvSpPr>
        <p:spPr/>
        <p:txBody>
          <a:bodyPr/>
          <a:lstStyle/>
          <a:p>
            <a:r>
              <a:rPr lang="en-US"/>
              <a:t>Rebecca Long | @amaya30 | #DEFCON27 | #SEVillage</a:t>
            </a:r>
          </a:p>
        </p:txBody>
      </p:sp>
      <p:sp>
        <p:nvSpPr>
          <p:cNvPr id="6" name="Slide Number Placeholder 5"/>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3844240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9BB0C2-F22C-43A7-BEC7-41EEE6FCA112}" type="datetime1">
              <a:rPr lang="en-US" smtClean="0"/>
              <a:t>8/10/2019</a:t>
            </a:fld>
            <a:endParaRPr lang="en-US"/>
          </a:p>
        </p:txBody>
      </p:sp>
      <p:sp>
        <p:nvSpPr>
          <p:cNvPr id="6" name="Footer Placeholder 5"/>
          <p:cNvSpPr>
            <a:spLocks noGrp="1"/>
          </p:cNvSpPr>
          <p:nvPr>
            <p:ph type="ftr" sz="quarter" idx="11"/>
          </p:nvPr>
        </p:nvSpPr>
        <p:spPr/>
        <p:txBody>
          <a:bodyPr/>
          <a:lstStyle/>
          <a:p>
            <a:r>
              <a:rPr lang="en-US"/>
              <a:t>Rebecca Long | @amaya30 | #DEFCON27 | #SEVillage</a:t>
            </a:r>
          </a:p>
        </p:txBody>
      </p:sp>
      <p:sp>
        <p:nvSpPr>
          <p:cNvPr id="7" name="Slide Number Placeholder 6"/>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1661214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F644FF-4DAF-40DF-865F-33FB7319B68D}" type="datetime1">
              <a:rPr lang="en-US" smtClean="0"/>
              <a:t>8/10/2019</a:t>
            </a:fld>
            <a:endParaRPr lang="en-US"/>
          </a:p>
        </p:txBody>
      </p:sp>
      <p:sp>
        <p:nvSpPr>
          <p:cNvPr id="8" name="Footer Placeholder 7"/>
          <p:cNvSpPr>
            <a:spLocks noGrp="1"/>
          </p:cNvSpPr>
          <p:nvPr>
            <p:ph type="ftr" sz="quarter" idx="11"/>
          </p:nvPr>
        </p:nvSpPr>
        <p:spPr/>
        <p:txBody>
          <a:bodyPr/>
          <a:lstStyle/>
          <a:p>
            <a:r>
              <a:rPr lang="en-US"/>
              <a:t>Rebecca Long | @amaya30 | #DEFCON27 | #SEVillage</a:t>
            </a:r>
          </a:p>
        </p:txBody>
      </p:sp>
      <p:sp>
        <p:nvSpPr>
          <p:cNvPr id="9" name="Slide Number Placeholder 8"/>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3719225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B464C9-0791-4ADF-B8E7-51D3045A3481}" type="datetime1">
              <a:rPr lang="en-US" smtClean="0"/>
              <a:t>8/10/2019</a:t>
            </a:fld>
            <a:endParaRPr lang="en-US"/>
          </a:p>
        </p:txBody>
      </p:sp>
      <p:sp>
        <p:nvSpPr>
          <p:cNvPr id="4" name="Footer Placeholder 3"/>
          <p:cNvSpPr>
            <a:spLocks noGrp="1"/>
          </p:cNvSpPr>
          <p:nvPr>
            <p:ph type="ftr" sz="quarter" idx="11"/>
          </p:nvPr>
        </p:nvSpPr>
        <p:spPr/>
        <p:txBody>
          <a:bodyPr/>
          <a:lstStyle/>
          <a:p>
            <a:r>
              <a:rPr lang="en-US"/>
              <a:t>Rebecca Long | @amaya30 | #DEFCON27 | #SEVillage</a:t>
            </a:r>
          </a:p>
        </p:txBody>
      </p:sp>
      <p:sp>
        <p:nvSpPr>
          <p:cNvPr id="5" name="Slide Number Placeholder 4"/>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127938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D70DE-6B6F-429B-85DB-CC6303D21EBF}" type="datetime1">
              <a:rPr lang="en-US" smtClean="0"/>
              <a:t>8/10/2019</a:t>
            </a:fld>
            <a:endParaRPr lang="en-US"/>
          </a:p>
        </p:txBody>
      </p:sp>
      <p:sp>
        <p:nvSpPr>
          <p:cNvPr id="3" name="Footer Placeholder 2"/>
          <p:cNvSpPr>
            <a:spLocks noGrp="1"/>
          </p:cNvSpPr>
          <p:nvPr>
            <p:ph type="ftr" sz="quarter" idx="11"/>
          </p:nvPr>
        </p:nvSpPr>
        <p:spPr/>
        <p:txBody>
          <a:bodyPr/>
          <a:lstStyle/>
          <a:p>
            <a:r>
              <a:rPr lang="en-US"/>
              <a:t>Rebecca Long | @amaya30 | #DEFCON27 | #SEVillage</a:t>
            </a:r>
          </a:p>
        </p:txBody>
      </p:sp>
      <p:sp>
        <p:nvSpPr>
          <p:cNvPr id="4" name="Slide Number Placeholder 3"/>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1923165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3F7ECC-5C26-4186-A149-0B62DA257022}" type="datetime1">
              <a:rPr lang="en-US" smtClean="0"/>
              <a:t>8/10/2019</a:t>
            </a:fld>
            <a:endParaRPr lang="en-US"/>
          </a:p>
        </p:txBody>
      </p:sp>
      <p:sp>
        <p:nvSpPr>
          <p:cNvPr id="6" name="Footer Placeholder 5"/>
          <p:cNvSpPr>
            <a:spLocks noGrp="1"/>
          </p:cNvSpPr>
          <p:nvPr>
            <p:ph type="ftr" sz="quarter" idx="11"/>
          </p:nvPr>
        </p:nvSpPr>
        <p:spPr/>
        <p:txBody>
          <a:bodyPr/>
          <a:lstStyle/>
          <a:p>
            <a:r>
              <a:rPr lang="en-US"/>
              <a:t>Rebecca Long | @amaya30 | #DEFCON27 | #SEVillage</a:t>
            </a:r>
          </a:p>
        </p:txBody>
      </p:sp>
      <p:sp>
        <p:nvSpPr>
          <p:cNvPr id="7" name="Slide Number Placeholder 6"/>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2137582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AA5CD2-B417-4E6F-A661-3CAA4A99FCE1}" type="datetime1">
              <a:rPr lang="en-US" smtClean="0"/>
              <a:t>8/10/2019</a:t>
            </a:fld>
            <a:endParaRPr lang="en-US"/>
          </a:p>
        </p:txBody>
      </p:sp>
      <p:sp>
        <p:nvSpPr>
          <p:cNvPr id="6" name="Footer Placeholder 5"/>
          <p:cNvSpPr>
            <a:spLocks noGrp="1"/>
          </p:cNvSpPr>
          <p:nvPr>
            <p:ph type="ftr" sz="quarter" idx="11"/>
          </p:nvPr>
        </p:nvSpPr>
        <p:spPr/>
        <p:txBody>
          <a:bodyPr/>
          <a:lstStyle/>
          <a:p>
            <a:r>
              <a:rPr lang="en-US"/>
              <a:t>Rebecca Long | @amaya30 | #DEFCON27 | #SEVillage</a:t>
            </a:r>
          </a:p>
        </p:txBody>
      </p:sp>
      <p:sp>
        <p:nvSpPr>
          <p:cNvPr id="7" name="Slide Number Placeholder 6"/>
          <p:cNvSpPr>
            <a:spLocks noGrp="1"/>
          </p:cNvSpPr>
          <p:nvPr>
            <p:ph type="sldNum" sz="quarter" idx="12"/>
          </p:nvPr>
        </p:nvSpPr>
        <p:spPr/>
        <p:txBody>
          <a:bodyPr/>
          <a:lstStyle/>
          <a:p>
            <a:fld id="{79011EAE-3280-40D7-84E2-948E28F65018}" type="slidenum">
              <a:rPr lang="en-US" smtClean="0"/>
              <a:t>‹#›</a:t>
            </a:fld>
            <a:endParaRPr lang="en-US"/>
          </a:p>
        </p:txBody>
      </p:sp>
    </p:spTree>
    <p:extLst>
      <p:ext uri="{BB962C8B-B14F-4D97-AF65-F5344CB8AC3E}">
        <p14:creationId xmlns:p14="http://schemas.microsoft.com/office/powerpoint/2010/main" val="3705146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E7990-E547-415E-BB45-35E170A134E4}" type="datetime1">
              <a:rPr lang="en-US" smtClean="0"/>
              <a:t>8/10/2019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Rebecca Long | @amaya30 | #DEFCON27 | #SEVillage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011EAE-3280-40D7-84E2-948E28F65018}" type="slidenum">
              <a:rPr lang="en-US" smtClean="0"/>
              <a:t>‹#›</a:t>
            </a:fld>
            <a:endParaRPr lang="en-US"/>
          </a:p>
        </p:txBody>
      </p:sp>
    </p:spTree>
    <p:extLst>
      <p:ext uri="{BB962C8B-B14F-4D97-AF65-F5344CB8AC3E}">
        <p14:creationId xmlns:p14="http://schemas.microsoft.com/office/powerpoint/2010/main" val="33061719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ted.com/talks/amy_cuddy_your_body_language_shapes_who_you_are/transcript?language=en"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nais.org/learn/independent-ideas/november-2016/a-call-for-more-inclusive,-empathetic-leadershi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hyperlink" Target="https://futureada.org/" TargetMode="External"/><Relationship Id="rId4" Type="http://schemas.openxmlformats.org/officeDocument/2006/relationships/hyperlink" Target="https://rebeccalong.tech/"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futureada.org/" TargetMode="External"/><Relationship Id="rId2" Type="http://schemas.openxmlformats.org/officeDocument/2006/relationships/hyperlink" Target="https://rebeccalong.tech/" TargetMode="External"/><Relationship Id="rId1" Type="http://schemas.openxmlformats.org/officeDocument/2006/relationships/slideLayout" Target="../slideLayouts/slideLayout4.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9DF1-088F-48CD-9807-322B5753F160}"/>
              </a:ext>
            </a:extLst>
          </p:cNvPr>
          <p:cNvSpPr>
            <a:spLocks noGrp="1"/>
          </p:cNvSpPr>
          <p:nvPr>
            <p:ph type="ctrTitle"/>
          </p:nvPr>
        </p:nvSpPr>
        <p:spPr>
          <a:xfrm>
            <a:off x="2542535" y="2670074"/>
            <a:ext cx="9144000" cy="1456016"/>
          </a:xfrm>
        </p:spPr>
        <p:txBody>
          <a:bodyPr>
            <a:normAutofit/>
          </a:bodyPr>
          <a:lstStyle/>
          <a:p>
            <a:pPr algn="r"/>
            <a:r>
              <a:rPr lang="en-US" sz="4800" dirty="0"/>
              <a:t>Hacking Your Career Through </a:t>
            </a:r>
            <a:br>
              <a:rPr lang="en-US" sz="4800" dirty="0"/>
            </a:br>
            <a:r>
              <a:rPr lang="en-US" sz="4800" dirty="0"/>
              <a:t>Social Engineering</a:t>
            </a:r>
          </a:p>
        </p:txBody>
      </p:sp>
      <p:sp>
        <p:nvSpPr>
          <p:cNvPr id="3" name="Subtitle 2">
            <a:extLst>
              <a:ext uri="{FF2B5EF4-FFF2-40B4-BE49-F238E27FC236}">
                <a16:creationId xmlns:a16="http://schemas.microsoft.com/office/drawing/2014/main" id="{75B22298-B050-48ED-BFB5-356A6CBD08EB}"/>
              </a:ext>
            </a:extLst>
          </p:cNvPr>
          <p:cNvSpPr>
            <a:spLocks noGrp="1"/>
          </p:cNvSpPr>
          <p:nvPr>
            <p:ph type="subTitle" idx="1"/>
          </p:nvPr>
        </p:nvSpPr>
        <p:spPr>
          <a:xfrm>
            <a:off x="424025" y="4994689"/>
            <a:ext cx="5301672" cy="1683369"/>
          </a:xfrm>
        </p:spPr>
        <p:txBody>
          <a:bodyPr>
            <a:normAutofit/>
          </a:bodyPr>
          <a:lstStyle/>
          <a:p>
            <a:pPr algn="l"/>
            <a:r>
              <a:rPr lang="en-US" sz="2800" dirty="0"/>
              <a:t>Rebecca Long | @amaya30</a:t>
            </a:r>
          </a:p>
          <a:p>
            <a:pPr algn="l"/>
            <a:r>
              <a:rPr lang="en-US" sz="2800" dirty="0"/>
              <a:t>Future Ada | @</a:t>
            </a:r>
            <a:r>
              <a:rPr lang="en-US" sz="2800" dirty="0" err="1"/>
              <a:t>futureada</a:t>
            </a:r>
            <a:endParaRPr lang="en-US" sz="2800" dirty="0"/>
          </a:p>
          <a:p>
            <a:pPr algn="l"/>
            <a:r>
              <a:rPr lang="en-US" sz="2800" dirty="0"/>
              <a:t>#DEFCON27 | #</a:t>
            </a:r>
            <a:r>
              <a:rPr lang="en-US" sz="2800" dirty="0" err="1"/>
              <a:t>SEVillage</a:t>
            </a:r>
            <a:endParaRPr lang="en-US" sz="2800" dirty="0"/>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8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F3896-572B-4D3D-9BCA-1E239486372E}"/>
              </a:ext>
            </a:extLst>
          </p:cNvPr>
          <p:cNvSpPr>
            <a:spLocks noGrp="1"/>
          </p:cNvSpPr>
          <p:nvPr>
            <p:ph type="title"/>
          </p:nvPr>
        </p:nvSpPr>
        <p:spPr>
          <a:xfrm>
            <a:off x="633446" y="640081"/>
            <a:ext cx="6274590" cy="3849244"/>
          </a:xfrm>
          <a:noFill/>
        </p:spPr>
        <p:txBody>
          <a:bodyPr vert="horz" lIns="91440" tIns="45720" rIns="91440" bIns="45720" rtlCol="0" anchor="b">
            <a:normAutofit/>
          </a:bodyPr>
          <a:lstStyle/>
          <a:p>
            <a:r>
              <a:rPr lang="en-US"/>
              <a:t>Job Hunting</a:t>
            </a:r>
          </a:p>
        </p:txBody>
      </p:sp>
      <p:pic>
        <p:nvPicPr>
          <p:cNvPr id="3074" name="Picture 2" descr="Image result for cat job">
            <a:extLst>
              <a:ext uri="{FF2B5EF4-FFF2-40B4-BE49-F238E27FC236}">
                <a16:creationId xmlns:a16="http://schemas.microsoft.com/office/drawing/2014/main" id="{F4A3904D-D219-4E73-9C59-0C16505C19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0" r="-2" b="665"/>
          <a:stretch/>
        </p:blipFill>
        <p:spPr bwMode="auto">
          <a:xfrm>
            <a:off x="7552944" y="10"/>
            <a:ext cx="4636008"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a:extLst>
              <a:ext uri="{FF2B5EF4-FFF2-40B4-BE49-F238E27FC236}">
                <a16:creationId xmlns:a16="http://schemas.microsoft.com/office/drawing/2014/main" id="{0DC67017-EB56-46D8-9C86-F82CC6717085}"/>
              </a:ext>
            </a:extLst>
          </p:cNvPr>
          <p:cNvSpPr>
            <a:spLocks noGrp="1"/>
          </p:cNvSpPr>
          <p:nvPr>
            <p:ph type="ftr" sz="quarter" idx="11"/>
          </p:nvPr>
        </p:nvSpPr>
        <p:spPr>
          <a:xfrm rot="16200000">
            <a:off x="-3219483" y="320802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3825498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D6294-6CE0-4060-8BD0-F30596A27FC3}"/>
              </a:ext>
            </a:extLst>
          </p:cNvPr>
          <p:cNvSpPr>
            <a:spLocks noGrp="1"/>
          </p:cNvSpPr>
          <p:nvPr>
            <p:ph type="title"/>
          </p:nvPr>
        </p:nvSpPr>
        <p:spPr>
          <a:xfrm>
            <a:off x="643467" y="643468"/>
            <a:ext cx="3363974" cy="964204"/>
          </a:xfrm>
          <a:noFill/>
          <a:ln w="19050">
            <a:solidFill>
              <a:schemeClr val="bg1"/>
            </a:solidFill>
          </a:ln>
        </p:spPr>
        <p:txBody>
          <a:bodyPr wrap="square">
            <a:normAutofit/>
          </a:bodyPr>
          <a:lstStyle/>
          <a:p>
            <a:pPr algn="ctr"/>
            <a:r>
              <a:rPr lang="en-US" sz="2800" dirty="0">
                <a:solidFill>
                  <a:schemeClr val="bg1"/>
                </a:solidFill>
              </a:rPr>
              <a:t>Getting the Job</a:t>
            </a:r>
          </a:p>
        </p:txBody>
      </p:sp>
      <p:sp>
        <p:nvSpPr>
          <p:cNvPr id="3" name="Content Placeholder 2">
            <a:extLst>
              <a:ext uri="{FF2B5EF4-FFF2-40B4-BE49-F238E27FC236}">
                <a16:creationId xmlns:a16="http://schemas.microsoft.com/office/drawing/2014/main" id="{7D7244D3-C362-48DE-AB32-BF482AAA7C02}"/>
              </a:ext>
            </a:extLst>
          </p:cNvPr>
          <p:cNvSpPr>
            <a:spLocks noGrp="1"/>
          </p:cNvSpPr>
          <p:nvPr>
            <p:ph idx="1"/>
          </p:nvPr>
        </p:nvSpPr>
        <p:spPr>
          <a:xfrm>
            <a:off x="643468" y="1930401"/>
            <a:ext cx="3755214" cy="4482352"/>
          </a:xfrm>
        </p:spPr>
        <p:txBody>
          <a:bodyPr>
            <a:normAutofit/>
          </a:bodyPr>
          <a:lstStyle/>
          <a:p>
            <a:r>
              <a:rPr lang="en-US" sz="3200" dirty="0">
                <a:solidFill>
                  <a:schemeClr val="bg1"/>
                </a:solidFill>
              </a:rPr>
              <a:t>Recon is key</a:t>
            </a:r>
          </a:p>
          <a:p>
            <a:pPr lvl="1"/>
            <a:r>
              <a:rPr lang="en-US" sz="2800" dirty="0">
                <a:solidFill>
                  <a:schemeClr val="bg1"/>
                </a:solidFill>
              </a:rPr>
              <a:t>Who is this company?</a:t>
            </a:r>
          </a:p>
          <a:p>
            <a:pPr lvl="1"/>
            <a:r>
              <a:rPr lang="en-US" sz="2800" dirty="0">
                <a:solidFill>
                  <a:schemeClr val="bg1"/>
                </a:solidFill>
              </a:rPr>
              <a:t>What do they stand for?</a:t>
            </a:r>
          </a:p>
          <a:p>
            <a:pPr lvl="1"/>
            <a:r>
              <a:rPr lang="en-US" sz="2800" dirty="0">
                <a:solidFill>
                  <a:schemeClr val="bg1"/>
                </a:solidFill>
              </a:rPr>
              <a:t>Who is the hiring manager / team?</a:t>
            </a:r>
          </a:p>
          <a:p>
            <a:pPr lvl="1"/>
            <a:r>
              <a:rPr lang="en-US" sz="2800" dirty="0">
                <a:solidFill>
                  <a:schemeClr val="bg1"/>
                </a:solidFill>
              </a:rPr>
              <a:t>What do others you trust say about this company?</a:t>
            </a:r>
          </a:p>
        </p:txBody>
      </p:sp>
      <p:pic>
        <p:nvPicPr>
          <p:cNvPr id="1026" name="Picture 2" descr="Image result for cat recon">
            <a:extLst>
              <a:ext uri="{FF2B5EF4-FFF2-40B4-BE49-F238E27FC236}">
                <a16:creationId xmlns:a16="http://schemas.microsoft.com/office/drawing/2014/main" id="{996725D1-1F88-4A2E-BDD9-044081F2E5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1270186"/>
            <a:ext cx="6250769" cy="4156761"/>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E2AF8759-9593-431A-A9CA-DEA1D8FBF51C}"/>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712763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EEE6B-A7A0-4E96-8D2D-0779818F8427}"/>
              </a:ext>
            </a:extLst>
          </p:cNvPr>
          <p:cNvSpPr>
            <a:spLocks noGrp="1"/>
          </p:cNvSpPr>
          <p:nvPr>
            <p:ph type="title"/>
          </p:nvPr>
        </p:nvSpPr>
        <p:spPr>
          <a:xfrm>
            <a:off x="4965430" y="629268"/>
            <a:ext cx="6586491" cy="1286160"/>
          </a:xfrm>
        </p:spPr>
        <p:txBody>
          <a:bodyPr anchor="b">
            <a:normAutofit/>
          </a:bodyPr>
          <a:lstStyle/>
          <a:p>
            <a:r>
              <a:rPr lang="en-US" dirty="0"/>
              <a:t>Interviewing</a:t>
            </a:r>
          </a:p>
        </p:txBody>
      </p:sp>
      <p:pic>
        <p:nvPicPr>
          <p:cNvPr id="2050" name="Picture 2" descr="Related image">
            <a:extLst>
              <a:ext uri="{FF2B5EF4-FFF2-40B4-BE49-F238E27FC236}">
                <a16:creationId xmlns:a16="http://schemas.microsoft.com/office/drawing/2014/main" id="{57BDD57E-9703-42C4-8504-8DA90F6131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60" r="20676" b="1"/>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D955C"/>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790E0DB-2D1E-42E5-8305-083B1BFA4F5B}"/>
              </a:ext>
            </a:extLst>
          </p:cNvPr>
          <p:cNvSpPr>
            <a:spLocks noGrp="1"/>
          </p:cNvSpPr>
          <p:nvPr>
            <p:ph idx="1"/>
          </p:nvPr>
        </p:nvSpPr>
        <p:spPr>
          <a:xfrm>
            <a:off x="4965431" y="2438400"/>
            <a:ext cx="6586489" cy="4239491"/>
          </a:xfrm>
        </p:spPr>
        <p:txBody>
          <a:bodyPr>
            <a:normAutofit lnSpcReduction="10000"/>
          </a:bodyPr>
          <a:lstStyle/>
          <a:p>
            <a:r>
              <a:rPr lang="en-US" sz="3200" dirty="0"/>
              <a:t>More recon!</a:t>
            </a:r>
          </a:p>
          <a:p>
            <a:pPr lvl="1"/>
            <a:r>
              <a:rPr lang="en-US" sz="2800" dirty="0"/>
              <a:t>how formal of an outfit do you need?</a:t>
            </a:r>
          </a:p>
          <a:p>
            <a:pPr lvl="1"/>
            <a:r>
              <a:rPr lang="en-US" sz="2800" dirty="0"/>
              <a:t>have good questions ready to ask about the company, the team and the job</a:t>
            </a:r>
          </a:p>
          <a:p>
            <a:r>
              <a:rPr lang="en-US" sz="3200" dirty="0"/>
              <a:t>Connect with everyone in the interview – build rapport quickly</a:t>
            </a:r>
          </a:p>
          <a:p>
            <a:r>
              <a:rPr lang="en-US" sz="3200" dirty="0"/>
              <a:t>Read the room</a:t>
            </a:r>
          </a:p>
          <a:p>
            <a:r>
              <a:rPr lang="en-US" sz="3200" dirty="0"/>
              <a:t>Be appreciative of everyone’s time</a:t>
            </a:r>
          </a:p>
        </p:txBody>
      </p:sp>
      <p:sp>
        <p:nvSpPr>
          <p:cNvPr id="7" name="Footer Placeholder 2">
            <a:extLst>
              <a:ext uri="{FF2B5EF4-FFF2-40B4-BE49-F238E27FC236}">
                <a16:creationId xmlns:a16="http://schemas.microsoft.com/office/drawing/2014/main" id="{FD7C9871-55DB-494A-967A-1D2CD8E22E61}"/>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306049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5B58-E3BE-4DDC-8334-3F38D5B378D7}"/>
              </a:ext>
            </a:extLst>
          </p:cNvPr>
          <p:cNvSpPr>
            <a:spLocks noGrp="1"/>
          </p:cNvSpPr>
          <p:nvPr>
            <p:ph type="title"/>
          </p:nvPr>
        </p:nvSpPr>
        <p:spPr>
          <a:xfrm>
            <a:off x="838200" y="365125"/>
            <a:ext cx="10515600" cy="1325563"/>
          </a:xfrm>
        </p:spPr>
        <p:txBody>
          <a:bodyPr>
            <a:normAutofit/>
          </a:bodyPr>
          <a:lstStyle/>
          <a:p>
            <a:r>
              <a:rPr lang="en-US" dirty="0"/>
              <a:t>Climbing the Corporate Ladder</a:t>
            </a:r>
          </a:p>
        </p:txBody>
      </p:sp>
      <p:sp>
        <p:nvSpPr>
          <p:cNvPr id="3" name="Content Placeholder 2">
            <a:extLst>
              <a:ext uri="{FF2B5EF4-FFF2-40B4-BE49-F238E27FC236}">
                <a16:creationId xmlns:a16="http://schemas.microsoft.com/office/drawing/2014/main" id="{A6ADE76B-583D-49C8-99ED-9F6BBEFFD462}"/>
              </a:ext>
            </a:extLst>
          </p:cNvPr>
          <p:cNvSpPr>
            <a:spLocks noGrp="1"/>
          </p:cNvSpPr>
          <p:nvPr>
            <p:ph idx="1"/>
          </p:nvPr>
        </p:nvSpPr>
        <p:spPr>
          <a:xfrm>
            <a:off x="838200" y="1825625"/>
            <a:ext cx="3797807" cy="4667250"/>
          </a:xfrm>
        </p:spPr>
        <p:txBody>
          <a:bodyPr>
            <a:normAutofit fontScale="92500" lnSpcReduction="20000"/>
          </a:bodyPr>
          <a:lstStyle/>
          <a:p>
            <a:r>
              <a:rPr lang="en-US" sz="3200" dirty="0"/>
              <a:t>Networking is so important!</a:t>
            </a:r>
          </a:p>
          <a:p>
            <a:pPr lvl="1"/>
            <a:r>
              <a:rPr lang="en-US" sz="2800" dirty="0"/>
              <a:t>Internally - get to know the inner workings of your company </a:t>
            </a:r>
          </a:p>
          <a:p>
            <a:pPr lvl="1"/>
            <a:r>
              <a:rPr lang="en-US" sz="2800" dirty="0"/>
              <a:t>Externally - get to know others in industry</a:t>
            </a:r>
          </a:p>
          <a:p>
            <a:pPr lvl="1"/>
            <a:r>
              <a:rPr lang="en-US" sz="2800" dirty="0"/>
              <a:t>Have an elevator pitch</a:t>
            </a:r>
          </a:p>
          <a:p>
            <a:pPr lvl="1"/>
            <a:r>
              <a:rPr lang="en-US" sz="2800" b="1" i="1" dirty="0"/>
              <a:t>Be authentic </a:t>
            </a:r>
            <a:r>
              <a:rPr lang="en-US" sz="2800" dirty="0"/>
              <a:t>and genuine when meeting folks</a:t>
            </a:r>
          </a:p>
        </p:txBody>
      </p:sp>
      <p:pic>
        <p:nvPicPr>
          <p:cNvPr id="14338" name="Picture 2" descr="Image result for cat ladder">
            <a:extLst>
              <a:ext uri="{FF2B5EF4-FFF2-40B4-BE49-F238E27FC236}">
                <a16:creationId xmlns:a16="http://schemas.microsoft.com/office/drawing/2014/main" id="{62994677-C300-4F0A-8C4C-F2C1C41246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29" r="1" b="1"/>
          <a:stretch/>
        </p:blipFill>
        <p:spPr bwMode="auto">
          <a:xfrm>
            <a:off x="512064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a:extLst>
              <a:ext uri="{FF2B5EF4-FFF2-40B4-BE49-F238E27FC236}">
                <a16:creationId xmlns:a16="http://schemas.microsoft.com/office/drawing/2014/main" id="{69724493-9684-41BE-8822-181CDCBA5439}"/>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3015745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9509-00ED-4F77-9ECD-7B59793295A9}"/>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sz="4400"/>
              <a:t>Day to Day Success</a:t>
            </a:r>
          </a:p>
        </p:txBody>
      </p:sp>
      <p:pic>
        <p:nvPicPr>
          <p:cNvPr id="2050" name="Picture 2" descr="Image result for schedule cat">
            <a:extLst>
              <a:ext uri="{FF2B5EF4-FFF2-40B4-BE49-F238E27FC236}">
                <a16:creationId xmlns:a16="http://schemas.microsoft.com/office/drawing/2014/main" id="{41770EAF-215F-4FFB-8C5B-EB52080442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52" r="5111" b="-1"/>
          <a:stretch/>
        </p:blipFill>
        <p:spPr bwMode="auto">
          <a:xfrm>
            <a:off x="20" y="10"/>
            <a:ext cx="7534636"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a:extLst>
              <a:ext uri="{FF2B5EF4-FFF2-40B4-BE49-F238E27FC236}">
                <a16:creationId xmlns:a16="http://schemas.microsoft.com/office/drawing/2014/main" id="{367AE882-B8AF-4A70-9081-EB893BAA90E5}"/>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100316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FA49A-EAA9-4278-8DB9-D8CF24D09A62}"/>
              </a:ext>
            </a:extLst>
          </p:cNvPr>
          <p:cNvSpPr>
            <a:spLocks noGrp="1"/>
          </p:cNvSpPr>
          <p:nvPr>
            <p:ph type="title"/>
          </p:nvPr>
        </p:nvSpPr>
        <p:spPr>
          <a:xfrm>
            <a:off x="4965430" y="629268"/>
            <a:ext cx="6586491" cy="1286160"/>
          </a:xfrm>
        </p:spPr>
        <p:txBody>
          <a:bodyPr anchor="b">
            <a:normAutofit/>
          </a:bodyPr>
          <a:lstStyle/>
          <a:p>
            <a:r>
              <a:rPr lang="en-US" dirty="0"/>
              <a:t>Conveying Confidence</a:t>
            </a:r>
          </a:p>
        </p:txBody>
      </p:sp>
      <p:pic>
        <p:nvPicPr>
          <p:cNvPr id="15366" name="Picture 6" descr="Image result for cat confidence">
            <a:extLst>
              <a:ext uri="{FF2B5EF4-FFF2-40B4-BE49-F238E27FC236}">
                <a16:creationId xmlns:a16="http://schemas.microsoft.com/office/drawing/2014/main" id="{939824E4-A7DA-4A9E-970D-011D445E76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9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09139"/>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0C54D5-5E04-4577-A5DF-C8885F712928}"/>
              </a:ext>
            </a:extLst>
          </p:cNvPr>
          <p:cNvSpPr>
            <a:spLocks noGrp="1"/>
          </p:cNvSpPr>
          <p:nvPr>
            <p:ph idx="1"/>
          </p:nvPr>
        </p:nvSpPr>
        <p:spPr>
          <a:xfrm>
            <a:off x="4965431" y="2438400"/>
            <a:ext cx="6586489" cy="3785419"/>
          </a:xfrm>
        </p:spPr>
        <p:txBody>
          <a:bodyPr>
            <a:normAutofit/>
          </a:bodyPr>
          <a:lstStyle/>
          <a:p>
            <a:r>
              <a:rPr lang="en-US" sz="3200" dirty="0"/>
              <a:t>Battling imposter syndrome</a:t>
            </a:r>
          </a:p>
          <a:p>
            <a:pPr lvl="1"/>
            <a:r>
              <a:rPr lang="en-US" sz="2800" dirty="0"/>
              <a:t>Have a pretext of being confident</a:t>
            </a:r>
          </a:p>
          <a:p>
            <a:pPr lvl="1"/>
            <a:r>
              <a:rPr lang="en-US" sz="2800" dirty="0"/>
              <a:t>Fake it until you make it!</a:t>
            </a:r>
          </a:p>
          <a:p>
            <a:r>
              <a:rPr lang="en-US" sz="3200" dirty="0"/>
              <a:t>Confident non-</a:t>
            </a:r>
            <a:r>
              <a:rPr lang="en-US" sz="3200" dirty="0" err="1"/>
              <a:t>verbals</a:t>
            </a:r>
            <a:endParaRPr lang="en-US" sz="3200" dirty="0"/>
          </a:p>
          <a:p>
            <a:pPr lvl="1"/>
            <a:r>
              <a:rPr lang="en-US" sz="2800" dirty="0"/>
              <a:t>Eye contact / hand shake / posture</a:t>
            </a:r>
          </a:p>
          <a:p>
            <a:pPr lvl="1"/>
            <a:r>
              <a:rPr lang="en-US" sz="2800" dirty="0"/>
              <a:t>Take up space</a:t>
            </a:r>
          </a:p>
          <a:p>
            <a:r>
              <a:rPr lang="en-US" sz="3200" dirty="0"/>
              <a:t>Power poses</a:t>
            </a:r>
          </a:p>
        </p:txBody>
      </p:sp>
      <p:sp>
        <p:nvSpPr>
          <p:cNvPr id="4" name="TextBox 3">
            <a:extLst>
              <a:ext uri="{FF2B5EF4-FFF2-40B4-BE49-F238E27FC236}">
                <a16:creationId xmlns:a16="http://schemas.microsoft.com/office/drawing/2014/main" id="{FE093E9B-BBA2-47DE-94EF-4707A3A6B963}"/>
              </a:ext>
            </a:extLst>
          </p:cNvPr>
          <p:cNvSpPr txBox="1"/>
          <p:nvPr/>
        </p:nvSpPr>
        <p:spPr>
          <a:xfrm>
            <a:off x="5080934" y="5854361"/>
            <a:ext cx="6704666" cy="646331"/>
          </a:xfrm>
          <a:prstGeom prst="rect">
            <a:avLst/>
          </a:prstGeom>
          <a:noFill/>
        </p:spPr>
        <p:txBody>
          <a:bodyPr wrap="square" rtlCol="0">
            <a:spAutoFit/>
          </a:bodyPr>
          <a:lstStyle/>
          <a:p>
            <a:r>
              <a:rPr lang="en-US" dirty="0">
                <a:hlinkClick r:id="rId3">
                  <a:extLst>
                    <a:ext uri="{A12FA001-AC4F-418D-AE19-62706E023703}">
                      <ahyp:hlinkClr xmlns:ahyp="http://schemas.microsoft.com/office/drawing/2018/hyperlinkcolor" val="tx"/>
                    </a:ext>
                  </a:extLst>
                </a:hlinkClick>
              </a:rPr>
              <a:t>https://www.ted.com/talks/amy_cuddy_your_body_language_shapes_who_you_are/transcript?language=en</a:t>
            </a:r>
            <a:r>
              <a:rPr lang="en-US" dirty="0"/>
              <a:t> </a:t>
            </a:r>
          </a:p>
        </p:txBody>
      </p:sp>
      <p:sp>
        <p:nvSpPr>
          <p:cNvPr id="8" name="Footer Placeholder 2">
            <a:extLst>
              <a:ext uri="{FF2B5EF4-FFF2-40B4-BE49-F238E27FC236}">
                <a16:creationId xmlns:a16="http://schemas.microsoft.com/office/drawing/2014/main" id="{1CCC8B1D-F34E-40D3-8F9F-13506A1888CA}"/>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907333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155D-3EEE-4A82-B542-1E27235FD972}"/>
              </a:ext>
            </a:extLst>
          </p:cNvPr>
          <p:cNvSpPr>
            <a:spLocks noGrp="1"/>
          </p:cNvSpPr>
          <p:nvPr>
            <p:ph type="title"/>
          </p:nvPr>
        </p:nvSpPr>
        <p:spPr>
          <a:xfrm>
            <a:off x="4965430" y="629268"/>
            <a:ext cx="6586491" cy="1286160"/>
          </a:xfrm>
        </p:spPr>
        <p:txBody>
          <a:bodyPr anchor="b">
            <a:normAutofit/>
          </a:bodyPr>
          <a:lstStyle/>
          <a:p>
            <a:r>
              <a:rPr lang="en-US" sz="4100"/>
              <a:t>Integrating into a New Company</a:t>
            </a:r>
          </a:p>
        </p:txBody>
      </p:sp>
      <p:pic>
        <p:nvPicPr>
          <p:cNvPr id="4" name="Content Placeholder 6" descr="A grey and white cat with its mouth open&#10;&#10;Description generated with very high confidence">
            <a:extLst>
              <a:ext uri="{FF2B5EF4-FFF2-40B4-BE49-F238E27FC236}">
                <a16:creationId xmlns:a16="http://schemas.microsoft.com/office/drawing/2014/main" id="{7BD9AFA8-E8CD-4DFB-A336-D328C5B7B77C}"/>
              </a:ext>
            </a:extLst>
          </p:cNvPr>
          <p:cNvPicPr>
            <a:picLocks noChangeAspect="1"/>
          </p:cNvPicPr>
          <p:nvPr/>
        </p:nvPicPr>
        <p:blipFill rotWithShape="1">
          <a:blip r:embed="rId3">
            <a:extLst>
              <a:ext uri="{28A0092B-C50C-407E-A947-70E740481C1C}">
                <a14:useLocalDpi xmlns:a14="http://schemas.microsoft.com/office/drawing/2010/main" val="0"/>
              </a:ext>
            </a:extLst>
          </a:blip>
          <a:srcRect l="5723" r="385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36485"/>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63F075-62C3-4321-9C07-122E86DA07EE}"/>
              </a:ext>
            </a:extLst>
          </p:cNvPr>
          <p:cNvSpPr>
            <a:spLocks noGrp="1"/>
          </p:cNvSpPr>
          <p:nvPr>
            <p:ph idx="1"/>
          </p:nvPr>
        </p:nvSpPr>
        <p:spPr>
          <a:xfrm>
            <a:off x="4965431" y="2438400"/>
            <a:ext cx="6586489" cy="3785419"/>
          </a:xfrm>
        </p:spPr>
        <p:txBody>
          <a:bodyPr>
            <a:normAutofit/>
          </a:bodyPr>
          <a:lstStyle/>
          <a:p>
            <a:r>
              <a:rPr lang="en-US" sz="3200" dirty="0"/>
              <a:t>What message do you want to convey?</a:t>
            </a:r>
          </a:p>
          <a:p>
            <a:r>
              <a:rPr lang="en-US" sz="3200" dirty="0"/>
              <a:t>Creating rapport with team members</a:t>
            </a:r>
          </a:p>
          <a:p>
            <a:pPr lvl="1"/>
            <a:r>
              <a:rPr lang="en-US" sz="2800" dirty="0"/>
              <a:t>Get to know your new colleagues as people</a:t>
            </a:r>
          </a:p>
          <a:p>
            <a:pPr lvl="1"/>
            <a:r>
              <a:rPr lang="en-US" sz="2800" dirty="0"/>
              <a:t>Build trust and respect</a:t>
            </a:r>
          </a:p>
          <a:p>
            <a:pPr lvl="1"/>
            <a:r>
              <a:rPr lang="en-US" sz="2800" dirty="0"/>
              <a:t>Have empathy &amp; compassion</a:t>
            </a:r>
          </a:p>
        </p:txBody>
      </p:sp>
      <p:sp>
        <p:nvSpPr>
          <p:cNvPr id="7" name="Footer Placeholder 2">
            <a:extLst>
              <a:ext uri="{FF2B5EF4-FFF2-40B4-BE49-F238E27FC236}">
                <a16:creationId xmlns:a16="http://schemas.microsoft.com/office/drawing/2014/main" id="{457E1DE8-8463-408A-843B-B0E22CDACD46}"/>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4107314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2" descr="Image result for cat office politics">
            <a:extLst>
              <a:ext uri="{FF2B5EF4-FFF2-40B4-BE49-F238E27FC236}">
                <a16:creationId xmlns:a16="http://schemas.microsoft.com/office/drawing/2014/main" id="{A2386DBB-A42B-4141-823E-C609E8A081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50" r="6088" b="1"/>
          <a:stretch/>
        </p:blipFill>
        <p:spPr bwMode="auto">
          <a:xfrm>
            <a:off x="-1" y="10"/>
            <a:ext cx="12192001" cy="466692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3" name="Oval 72">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265BE9-7E1A-4A4E-B8A5-7AF39B7BFC65}"/>
              </a:ext>
            </a:extLst>
          </p:cNvPr>
          <p:cNvSpPr>
            <a:spLocks noGrp="1"/>
          </p:cNvSpPr>
          <p:nvPr>
            <p:ph type="title"/>
          </p:nvPr>
        </p:nvSpPr>
        <p:spPr>
          <a:xfrm>
            <a:off x="804998" y="4551037"/>
            <a:ext cx="3222057" cy="1509931"/>
          </a:xfrm>
        </p:spPr>
        <p:txBody>
          <a:bodyPr>
            <a:normAutofit/>
          </a:bodyPr>
          <a:lstStyle/>
          <a:p>
            <a:r>
              <a:rPr lang="en-US" sz="4000" dirty="0">
                <a:solidFill>
                  <a:srgbClr val="000000"/>
                </a:solidFill>
              </a:rPr>
              <a:t>Office Politics</a:t>
            </a:r>
          </a:p>
        </p:txBody>
      </p:sp>
      <p:sp>
        <p:nvSpPr>
          <p:cNvPr id="3" name="Content Placeholder 2">
            <a:extLst>
              <a:ext uri="{FF2B5EF4-FFF2-40B4-BE49-F238E27FC236}">
                <a16:creationId xmlns:a16="http://schemas.microsoft.com/office/drawing/2014/main" id="{3DB015FE-6120-45D3-9404-11AC840DAF9D}"/>
              </a:ext>
            </a:extLst>
          </p:cNvPr>
          <p:cNvSpPr>
            <a:spLocks noGrp="1"/>
          </p:cNvSpPr>
          <p:nvPr>
            <p:ph idx="1"/>
          </p:nvPr>
        </p:nvSpPr>
        <p:spPr>
          <a:xfrm>
            <a:off x="4174837" y="4434007"/>
            <a:ext cx="7461967" cy="2080672"/>
          </a:xfrm>
        </p:spPr>
        <p:txBody>
          <a:bodyPr anchor="ctr">
            <a:normAutofit lnSpcReduction="10000"/>
          </a:bodyPr>
          <a:lstStyle/>
          <a:p>
            <a:r>
              <a:rPr lang="en-US" dirty="0">
                <a:solidFill>
                  <a:srgbClr val="000000"/>
                </a:solidFill>
              </a:rPr>
              <a:t>Focus on those interpersonal relationships and rapport with folks</a:t>
            </a:r>
          </a:p>
          <a:p>
            <a:r>
              <a:rPr lang="en-US" dirty="0">
                <a:solidFill>
                  <a:srgbClr val="000000"/>
                </a:solidFill>
              </a:rPr>
              <a:t>Listen to all sides of situations</a:t>
            </a:r>
          </a:p>
          <a:p>
            <a:r>
              <a:rPr lang="en-US" dirty="0">
                <a:solidFill>
                  <a:srgbClr val="000000"/>
                </a:solidFill>
              </a:rPr>
              <a:t>Use your charm / persuasive powers to fight for what you believe in</a:t>
            </a:r>
          </a:p>
        </p:txBody>
      </p:sp>
      <p:sp>
        <p:nvSpPr>
          <p:cNvPr id="8" name="Footer Placeholder 2">
            <a:extLst>
              <a:ext uri="{FF2B5EF4-FFF2-40B4-BE49-F238E27FC236}">
                <a16:creationId xmlns:a16="http://schemas.microsoft.com/office/drawing/2014/main" id="{25D66508-AF3B-4779-8A36-A847195EF88A}"/>
              </a:ext>
            </a:extLst>
          </p:cNvPr>
          <p:cNvSpPr>
            <a:spLocks noGrp="1"/>
          </p:cNvSpPr>
          <p:nvPr>
            <p:ph type="ftr" sz="quarter" idx="11"/>
          </p:nvPr>
        </p:nvSpPr>
        <p:spPr>
          <a:xfrm rot="16200000">
            <a:off x="8499347" y="3194250"/>
            <a:ext cx="6858001" cy="441959"/>
          </a:xfrm>
        </p:spPr>
        <p:txBody>
          <a:bodyPr/>
          <a:lstStyle/>
          <a:p>
            <a:r>
              <a:rPr lang="en-US" sz="1800">
                <a:solidFill>
                  <a:schemeClr val="bg1"/>
                </a:solidFill>
              </a:rPr>
              <a:t>Rebecca Long | @amaya30 | #DEFCON27 | #SEVillage</a:t>
            </a:r>
          </a:p>
        </p:txBody>
      </p:sp>
    </p:spTree>
    <p:extLst>
      <p:ext uri="{BB962C8B-B14F-4D97-AF65-F5344CB8AC3E}">
        <p14:creationId xmlns:p14="http://schemas.microsoft.com/office/powerpoint/2010/main" val="2391540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460F7-6E39-471C-A7E4-70F0B25FD0D0}"/>
              </a:ext>
            </a:extLst>
          </p:cNvPr>
          <p:cNvSpPr>
            <a:spLocks noGrp="1"/>
          </p:cNvSpPr>
          <p:nvPr>
            <p:ph type="title"/>
          </p:nvPr>
        </p:nvSpPr>
        <p:spPr>
          <a:xfrm>
            <a:off x="643466" y="514158"/>
            <a:ext cx="3706859" cy="1092970"/>
          </a:xfrm>
          <a:noFill/>
          <a:ln w="19050">
            <a:solidFill>
              <a:schemeClr val="bg1"/>
            </a:solidFill>
          </a:ln>
        </p:spPr>
        <p:txBody>
          <a:bodyPr wrap="square">
            <a:normAutofit/>
          </a:bodyPr>
          <a:lstStyle/>
          <a:p>
            <a:pPr algn="ctr"/>
            <a:r>
              <a:rPr lang="en-US" sz="2800">
                <a:solidFill>
                  <a:schemeClr val="bg1"/>
                </a:solidFill>
              </a:rPr>
              <a:t>Doing Meetings Right</a:t>
            </a:r>
          </a:p>
        </p:txBody>
      </p:sp>
      <p:sp>
        <p:nvSpPr>
          <p:cNvPr id="3" name="Content Placeholder 2">
            <a:extLst>
              <a:ext uri="{FF2B5EF4-FFF2-40B4-BE49-F238E27FC236}">
                <a16:creationId xmlns:a16="http://schemas.microsoft.com/office/drawing/2014/main" id="{8B512848-5456-47A0-B4A3-CA4E0C067EC5}"/>
              </a:ext>
            </a:extLst>
          </p:cNvPr>
          <p:cNvSpPr>
            <a:spLocks noGrp="1"/>
          </p:cNvSpPr>
          <p:nvPr>
            <p:ph idx="1"/>
          </p:nvPr>
        </p:nvSpPr>
        <p:spPr>
          <a:xfrm>
            <a:off x="643467" y="1930401"/>
            <a:ext cx="3706859" cy="4590472"/>
          </a:xfrm>
        </p:spPr>
        <p:txBody>
          <a:bodyPr>
            <a:normAutofit/>
          </a:bodyPr>
          <a:lstStyle/>
          <a:p>
            <a:r>
              <a:rPr lang="en-US" dirty="0">
                <a:solidFill>
                  <a:schemeClr val="bg1"/>
                </a:solidFill>
              </a:rPr>
              <a:t>Structure meetings to maximize impact</a:t>
            </a:r>
          </a:p>
          <a:p>
            <a:r>
              <a:rPr lang="en-US" dirty="0">
                <a:solidFill>
                  <a:schemeClr val="bg1"/>
                </a:solidFill>
              </a:rPr>
              <a:t>Read the room</a:t>
            </a:r>
          </a:p>
          <a:p>
            <a:r>
              <a:rPr lang="en-US" dirty="0">
                <a:solidFill>
                  <a:schemeClr val="bg1"/>
                </a:solidFill>
              </a:rPr>
              <a:t>Who is making decisions?</a:t>
            </a:r>
          </a:p>
          <a:p>
            <a:r>
              <a:rPr lang="en-US" dirty="0">
                <a:solidFill>
                  <a:schemeClr val="bg1"/>
                </a:solidFill>
              </a:rPr>
              <a:t>When are decisions being made?</a:t>
            </a:r>
          </a:p>
          <a:p>
            <a:r>
              <a:rPr lang="en-US" dirty="0">
                <a:solidFill>
                  <a:schemeClr val="bg1"/>
                </a:solidFill>
              </a:rPr>
              <a:t>Are there a lot of post-meetings or closed door meetings?</a:t>
            </a:r>
          </a:p>
        </p:txBody>
      </p:sp>
      <p:pic>
        <p:nvPicPr>
          <p:cNvPr id="5122" name="Picture 2" descr="Image result for cat meeting">
            <a:extLst>
              <a:ext uri="{FF2B5EF4-FFF2-40B4-BE49-F238E27FC236}">
                <a16:creationId xmlns:a16="http://schemas.microsoft.com/office/drawing/2014/main" id="{E2B856C7-FBE4-4C3E-B874-9CF8BFE418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97763" y="801378"/>
            <a:ext cx="6250769" cy="5094376"/>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2">
            <a:extLst>
              <a:ext uri="{FF2B5EF4-FFF2-40B4-BE49-F238E27FC236}">
                <a16:creationId xmlns:a16="http://schemas.microsoft.com/office/drawing/2014/main" id="{71139E84-DF15-4B1D-BFA6-9F08229C09D5}"/>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028457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70">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9" name="Rectangle 72">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meetings comic feel important">
            <a:extLst>
              <a:ext uri="{FF2B5EF4-FFF2-40B4-BE49-F238E27FC236}">
                <a16:creationId xmlns:a16="http://schemas.microsoft.com/office/drawing/2014/main" id="{4C5C2E37-40B0-4852-ACA5-30ECA23B77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56526" y="1123527"/>
            <a:ext cx="6078943" cy="46048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2">
            <a:extLst>
              <a:ext uri="{FF2B5EF4-FFF2-40B4-BE49-F238E27FC236}">
                <a16:creationId xmlns:a16="http://schemas.microsoft.com/office/drawing/2014/main" id="{B24B0D11-63E7-4027-804E-3E023F5E1BAD}"/>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909005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Image result for cat jump">
            <a:extLst>
              <a:ext uri="{FF2B5EF4-FFF2-40B4-BE49-F238E27FC236}">
                <a16:creationId xmlns:a16="http://schemas.microsoft.com/office/drawing/2014/main" id="{6E7B8C64-3E65-45B5-87E3-183D8E2226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6" r="38355" b="4651"/>
          <a:stretch/>
        </p:blipFill>
        <p:spPr bwMode="auto">
          <a:xfrm>
            <a:off x="5386388" y="1"/>
            <a:ext cx="6805612" cy="685799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8">
            <a:extLst>
              <a:ext uri="{FF2B5EF4-FFF2-40B4-BE49-F238E27FC236}">
                <a16:creationId xmlns:a16="http://schemas.microsoft.com/office/drawing/2014/main" id="{90A18C7B-0D7F-4F18-B1DC-9891A5E84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947F665A-84A4-4D6A-92C0-19161B032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8657061" cy="6858478"/>
          </a:xfrm>
          <a:custGeom>
            <a:avLst/>
            <a:gdLst>
              <a:gd name="connsiteX0" fmla="*/ 579009 w 8657061"/>
              <a:gd name="connsiteY0" fmla="*/ 0 h 6858478"/>
              <a:gd name="connsiteX1" fmla="*/ 4408881 w 8657061"/>
              <a:gd name="connsiteY1" fmla="*/ 0 h 6858478"/>
              <a:gd name="connsiteX2" fmla="*/ 5475109 w 8657061"/>
              <a:gd name="connsiteY2" fmla="*/ 0 h 6858478"/>
              <a:gd name="connsiteX3" fmla="*/ 5480686 w 8657061"/>
              <a:gd name="connsiteY3" fmla="*/ 0 h 6858478"/>
              <a:gd name="connsiteX4" fmla="*/ 8657061 w 8657061"/>
              <a:gd name="connsiteY4" fmla="*/ 6858478 h 6858478"/>
              <a:gd name="connsiteX5" fmla="*/ 1232506 w 8657061"/>
              <a:gd name="connsiteY5" fmla="*/ 6858478 h 6858478"/>
              <a:gd name="connsiteX6" fmla="*/ 1232766 w 8657061"/>
              <a:gd name="connsiteY6" fmla="*/ 6857916 h 6858478"/>
              <a:gd name="connsiteX7" fmla="*/ 579009 w 8657061"/>
              <a:gd name="connsiteY7" fmla="*/ 6857916 h 6858478"/>
              <a:gd name="connsiteX8" fmla="*/ 579009 w 8657061"/>
              <a:gd name="connsiteY8" fmla="*/ 6858478 h 6858478"/>
              <a:gd name="connsiteX9" fmla="*/ 0 w 8657061"/>
              <a:gd name="connsiteY9" fmla="*/ 6858478 h 6858478"/>
              <a:gd name="connsiteX10" fmla="*/ 0 w 8657061"/>
              <a:gd name="connsiteY10" fmla="*/ 479 h 6858478"/>
              <a:gd name="connsiteX11" fmla="*/ 579009 w 8657061"/>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57061" h="6858478">
                <a:moveTo>
                  <a:pt x="579009" y="0"/>
                </a:moveTo>
                <a:lnTo>
                  <a:pt x="4408881" y="0"/>
                </a:lnTo>
                <a:lnTo>
                  <a:pt x="5475109" y="0"/>
                </a:lnTo>
                <a:lnTo>
                  <a:pt x="5480686" y="0"/>
                </a:lnTo>
                <a:lnTo>
                  <a:pt x="8657061" y="6858478"/>
                </a:lnTo>
                <a:lnTo>
                  <a:pt x="1232506" y="6858478"/>
                </a:lnTo>
                <a:lnTo>
                  <a:pt x="1232766" y="6857916"/>
                </a:lnTo>
                <a:lnTo>
                  <a:pt x="579009" y="6857916"/>
                </a:lnTo>
                <a:lnTo>
                  <a:pt x="579009" y="6858478"/>
                </a:lnTo>
                <a:lnTo>
                  <a:pt x="0" y="6858478"/>
                </a:lnTo>
                <a:lnTo>
                  <a:pt x="0" y="479"/>
                </a:lnTo>
                <a:lnTo>
                  <a:pt x="579009"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5A555-68E2-47CE-8E32-61618A3CD69E}"/>
              </a:ext>
            </a:extLst>
          </p:cNvPr>
          <p:cNvSpPr>
            <a:spLocks noGrp="1"/>
          </p:cNvSpPr>
          <p:nvPr>
            <p:ph type="title"/>
          </p:nvPr>
        </p:nvSpPr>
        <p:spPr>
          <a:xfrm>
            <a:off x="804671" y="2033574"/>
            <a:ext cx="5742603" cy="3854273"/>
          </a:xfrm>
        </p:spPr>
        <p:txBody>
          <a:bodyPr vert="horz" lIns="91440" tIns="45720" rIns="91440" bIns="45720" rtlCol="0" anchor="t">
            <a:normAutofit/>
          </a:bodyPr>
          <a:lstStyle/>
          <a:p>
            <a:r>
              <a:rPr lang="en-US" sz="5400"/>
              <a:t>Let’s Get Started…</a:t>
            </a:r>
          </a:p>
        </p:txBody>
      </p:sp>
      <p:sp>
        <p:nvSpPr>
          <p:cNvPr id="7" name="Footer Placeholder 2">
            <a:extLst>
              <a:ext uri="{FF2B5EF4-FFF2-40B4-BE49-F238E27FC236}">
                <a16:creationId xmlns:a16="http://schemas.microsoft.com/office/drawing/2014/main" id="{5D81C604-5B23-424D-9F71-DC18C55E4480}"/>
              </a:ext>
            </a:extLst>
          </p:cNvPr>
          <p:cNvSpPr txBox="1">
            <a:spLocks/>
          </p:cNvSpPr>
          <p:nvPr/>
        </p:nvSpPr>
        <p:spPr>
          <a:xfrm rot="16200000">
            <a:off x="-3208021" y="3208021"/>
            <a:ext cx="6858001" cy="441959"/>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dirty="0"/>
              <a:t>Rebecca Long | @amaya30 | #DEFCON27 | #</a:t>
            </a:r>
            <a:r>
              <a:rPr lang="en-US" sz="1800" dirty="0" err="1"/>
              <a:t>SEVillage</a:t>
            </a:r>
            <a:endParaRPr lang="en-US" sz="1800" dirty="0"/>
          </a:p>
        </p:txBody>
      </p:sp>
    </p:spTree>
    <p:extLst>
      <p:ext uri="{BB962C8B-B14F-4D97-AF65-F5344CB8AC3E}">
        <p14:creationId xmlns:p14="http://schemas.microsoft.com/office/powerpoint/2010/main" val="1788718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2D7E-5991-42B7-8B93-DE9695DA0A3D}"/>
              </a:ext>
            </a:extLst>
          </p:cNvPr>
          <p:cNvSpPr>
            <a:spLocks noGrp="1"/>
          </p:cNvSpPr>
          <p:nvPr>
            <p:ph type="title"/>
          </p:nvPr>
        </p:nvSpPr>
        <p:spPr>
          <a:xfrm>
            <a:off x="960100" y="978102"/>
            <a:ext cx="10588434" cy="1062644"/>
          </a:xfrm>
        </p:spPr>
        <p:txBody>
          <a:bodyPr anchor="b">
            <a:normAutofit/>
          </a:bodyPr>
          <a:lstStyle/>
          <a:p>
            <a:r>
              <a:rPr lang="en-US" dirty="0"/>
              <a:t>Dealing with Stress</a:t>
            </a:r>
          </a:p>
        </p:txBody>
      </p:sp>
      <p:cxnSp>
        <p:nvCxnSpPr>
          <p:cNvPr id="71" name="Straight Connector 7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Image result for cat stress meme">
            <a:extLst>
              <a:ext uri="{FF2B5EF4-FFF2-40B4-BE49-F238E27FC236}">
                <a16:creationId xmlns:a16="http://schemas.microsoft.com/office/drawing/2014/main" id="{A85B6D6B-0E73-4F45-AB16-F6D9133A9B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14023" y="2811104"/>
            <a:ext cx="3366480" cy="274456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8FB9324-5032-4D0A-8069-6A402A15E3F5}"/>
              </a:ext>
            </a:extLst>
          </p:cNvPr>
          <p:cNvSpPr>
            <a:spLocks noGrp="1"/>
          </p:cNvSpPr>
          <p:nvPr>
            <p:ph idx="1"/>
          </p:nvPr>
        </p:nvSpPr>
        <p:spPr>
          <a:xfrm>
            <a:off x="4955354" y="2682433"/>
            <a:ext cx="6282169" cy="2873229"/>
          </a:xfrm>
        </p:spPr>
        <p:txBody>
          <a:bodyPr>
            <a:normAutofit/>
          </a:bodyPr>
          <a:lstStyle/>
          <a:p>
            <a:r>
              <a:rPr lang="en-US" dirty="0"/>
              <a:t>Stress happens</a:t>
            </a:r>
          </a:p>
          <a:p>
            <a:r>
              <a:rPr lang="en-US" dirty="0"/>
              <a:t>Having strong relationships with coworkers will help you ride through stressful times</a:t>
            </a:r>
          </a:p>
        </p:txBody>
      </p:sp>
      <p:sp>
        <p:nvSpPr>
          <p:cNvPr id="7" name="Footer Placeholder 2">
            <a:extLst>
              <a:ext uri="{FF2B5EF4-FFF2-40B4-BE49-F238E27FC236}">
                <a16:creationId xmlns:a16="http://schemas.microsoft.com/office/drawing/2014/main" id="{032CB817-8589-425F-A75A-5C7C83976152}"/>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940010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B68BC442-0163-45E4-99FA-9565CA49194A}"/>
              </a:ext>
            </a:extLst>
          </p:cNvPr>
          <p:cNvSpPr txBox="1">
            <a:spLocks/>
          </p:cNvSpPr>
          <p:nvPr/>
        </p:nvSpPr>
        <p:spPr>
          <a:xfrm>
            <a:off x="838200" y="963877"/>
            <a:ext cx="3494362"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ts val="600"/>
              </a:spcAft>
              <a:buNone/>
            </a:pPr>
            <a:r>
              <a:rPr lang="en-US" dirty="0">
                <a:solidFill>
                  <a:schemeClr val="accent1"/>
                </a:solidFill>
                <a:latin typeface="+mj-lt"/>
                <a:ea typeface="+mj-ea"/>
                <a:cs typeface="+mj-cs"/>
              </a:rPr>
              <a:t>Goleman, Daniel</a:t>
            </a:r>
          </a:p>
          <a:p>
            <a:pPr marL="0" indent="0" algn="r">
              <a:spcBef>
                <a:spcPct val="0"/>
              </a:spcBef>
              <a:spcAft>
                <a:spcPts val="600"/>
              </a:spcAft>
              <a:buNone/>
            </a:pPr>
            <a:br>
              <a:rPr lang="en-US" dirty="0">
                <a:solidFill>
                  <a:schemeClr val="accent1"/>
                </a:solidFill>
                <a:latin typeface="+mj-lt"/>
                <a:ea typeface="+mj-ea"/>
                <a:cs typeface="+mj-cs"/>
              </a:rPr>
            </a:br>
            <a:r>
              <a:rPr lang="en-US" dirty="0">
                <a:solidFill>
                  <a:schemeClr val="accent1"/>
                </a:solidFill>
                <a:latin typeface="+mj-lt"/>
                <a:ea typeface="+mj-ea"/>
                <a:cs typeface="+mj-cs"/>
              </a:rPr>
              <a:t>Emotional Intelligence: Why It Can Matter More Than IQ</a:t>
            </a:r>
          </a:p>
        </p:txBody>
      </p:sp>
      <p:cxnSp>
        <p:nvCxnSpPr>
          <p:cNvPr id="13"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A0E856B9-39F2-4682-AD9A-C47C26F81155}"/>
              </a:ext>
            </a:extLst>
          </p:cNvPr>
          <p:cNvSpPr>
            <a:spLocks noGrp="1"/>
          </p:cNvSpPr>
          <p:nvPr>
            <p:ph idx="1"/>
          </p:nvPr>
        </p:nvSpPr>
        <p:spPr>
          <a:xfrm>
            <a:off x="4976031" y="963877"/>
            <a:ext cx="6377769" cy="4930246"/>
          </a:xfrm>
        </p:spPr>
        <p:txBody>
          <a:bodyPr vert="horz" lIns="91440" tIns="45720" rIns="91440" bIns="45720" rtlCol="0" anchor="ctr">
            <a:normAutofit/>
          </a:bodyPr>
          <a:lstStyle/>
          <a:p>
            <a:pPr marL="0" indent="0">
              <a:buNone/>
            </a:pPr>
            <a:r>
              <a:rPr lang="en-US" i="1" dirty="0"/>
              <a:t>“The quality of relationships as well as their sheer number seems key to buffering stress.”</a:t>
            </a:r>
          </a:p>
        </p:txBody>
      </p:sp>
      <p:pic>
        <p:nvPicPr>
          <p:cNvPr id="13316" name="Picture 4" descr="https://images-na.ssl-images-amazon.com/images/I/51MkFTvog0L._SX316_BO1,204,203,200_.jpg">
            <a:extLst>
              <a:ext uri="{FF2B5EF4-FFF2-40B4-BE49-F238E27FC236}">
                <a16:creationId xmlns:a16="http://schemas.microsoft.com/office/drawing/2014/main" id="{65DAC3B1-1D98-4800-A02C-A3454FB07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372" y="0"/>
            <a:ext cx="1724627" cy="2706255"/>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2">
            <a:extLst>
              <a:ext uri="{FF2B5EF4-FFF2-40B4-BE49-F238E27FC236}">
                <a16:creationId xmlns:a16="http://schemas.microsoft.com/office/drawing/2014/main" id="{41203FBF-B4C5-482F-AB23-CE3F58FE35BD}"/>
              </a:ext>
            </a:extLst>
          </p:cNvPr>
          <p:cNvSpPr>
            <a:spLocks noGrp="1"/>
          </p:cNvSpPr>
          <p:nvPr>
            <p:ph type="ftr" sz="quarter" idx="11"/>
          </p:nvPr>
        </p:nvSpPr>
        <p:spPr>
          <a:xfrm rot="16200000">
            <a:off x="-3193626" y="320802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611801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316"/>
                                        </p:tgtEl>
                                        <p:attrNameLst>
                                          <p:attrName>style.visibility</p:attrName>
                                        </p:attrNameLst>
                                      </p:cBhvr>
                                      <p:to>
                                        <p:strVal val="visible"/>
                                      </p:to>
                                    </p:set>
                                    <p:animEffect transition="in" filter="fade">
                                      <p:cBhvr>
                                        <p:cTn id="18" dur="5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F9AF-9000-4D69-8482-7678A04DA1C5}"/>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sz="4400"/>
              <a:t>Leadership</a:t>
            </a:r>
          </a:p>
        </p:txBody>
      </p:sp>
      <p:pic>
        <p:nvPicPr>
          <p:cNvPr id="4100" name="Picture 4" descr="Image result for cat leadership">
            <a:extLst>
              <a:ext uri="{FF2B5EF4-FFF2-40B4-BE49-F238E27FC236}">
                <a16:creationId xmlns:a16="http://schemas.microsoft.com/office/drawing/2014/main" id="{42BE37BF-3DD8-4546-A31C-A6EEF2B328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2" r="24147" b="2"/>
          <a:stretch/>
        </p:blipFill>
        <p:spPr bwMode="auto">
          <a:xfrm>
            <a:off x="20" y="10"/>
            <a:ext cx="7534636"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2">
            <a:extLst>
              <a:ext uri="{FF2B5EF4-FFF2-40B4-BE49-F238E27FC236}">
                <a16:creationId xmlns:a16="http://schemas.microsoft.com/office/drawing/2014/main" id="{B748A2E7-F4FA-4E03-9190-F1663D0F157E}"/>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450685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602D-EAC8-48B6-B220-79CD9C1BE629}"/>
              </a:ext>
            </a:extLst>
          </p:cNvPr>
          <p:cNvSpPr>
            <a:spLocks noGrp="1"/>
          </p:cNvSpPr>
          <p:nvPr>
            <p:ph type="title"/>
          </p:nvPr>
        </p:nvSpPr>
        <p:spPr>
          <a:xfrm>
            <a:off x="839788" y="300470"/>
            <a:ext cx="10515600" cy="1325563"/>
          </a:xfrm>
        </p:spPr>
        <p:txBody>
          <a:bodyPr>
            <a:normAutofit/>
          </a:bodyPr>
          <a:lstStyle/>
          <a:p>
            <a:r>
              <a:rPr lang="en-US" dirty="0"/>
              <a:t>Reminder: Title != Leader</a:t>
            </a:r>
          </a:p>
        </p:txBody>
      </p:sp>
      <p:sp>
        <p:nvSpPr>
          <p:cNvPr id="4" name="Text Placeholder 3">
            <a:extLst>
              <a:ext uri="{FF2B5EF4-FFF2-40B4-BE49-F238E27FC236}">
                <a16:creationId xmlns:a16="http://schemas.microsoft.com/office/drawing/2014/main" id="{8D803B95-C61B-48B2-BFA9-1220E90AEF50}"/>
              </a:ext>
            </a:extLst>
          </p:cNvPr>
          <p:cNvSpPr>
            <a:spLocks noGrp="1"/>
          </p:cNvSpPr>
          <p:nvPr>
            <p:ph type="body" idx="1"/>
          </p:nvPr>
        </p:nvSpPr>
        <p:spPr/>
        <p:txBody>
          <a:bodyPr/>
          <a:lstStyle/>
          <a:p>
            <a:r>
              <a:rPr lang="en-US" dirty="0"/>
              <a:t>Managers</a:t>
            </a:r>
          </a:p>
        </p:txBody>
      </p:sp>
      <p:sp>
        <p:nvSpPr>
          <p:cNvPr id="5" name="Content Placeholder 4">
            <a:extLst>
              <a:ext uri="{FF2B5EF4-FFF2-40B4-BE49-F238E27FC236}">
                <a16:creationId xmlns:a16="http://schemas.microsoft.com/office/drawing/2014/main" id="{F1726703-4C23-44FA-9E50-83CBF1AEEC5C}"/>
              </a:ext>
            </a:extLst>
          </p:cNvPr>
          <p:cNvSpPr>
            <a:spLocks noGrp="1"/>
          </p:cNvSpPr>
          <p:nvPr>
            <p:ph sz="half" idx="2"/>
          </p:nvPr>
        </p:nvSpPr>
        <p:spPr/>
        <p:txBody>
          <a:bodyPr>
            <a:normAutofit fontScale="92500" lnSpcReduction="10000"/>
          </a:bodyPr>
          <a:lstStyle/>
          <a:p>
            <a:r>
              <a:rPr lang="en-US" dirty="0"/>
              <a:t>Have employees</a:t>
            </a:r>
          </a:p>
          <a:p>
            <a:r>
              <a:rPr lang="en-US" dirty="0"/>
              <a:t>React to change</a:t>
            </a:r>
          </a:p>
          <a:p>
            <a:r>
              <a:rPr lang="en-US" dirty="0"/>
              <a:t>Have good ideas</a:t>
            </a:r>
          </a:p>
          <a:p>
            <a:r>
              <a:rPr lang="en-US" dirty="0"/>
              <a:t>Communicate</a:t>
            </a:r>
          </a:p>
          <a:p>
            <a:r>
              <a:rPr lang="en-US" dirty="0"/>
              <a:t>Direct groups</a:t>
            </a:r>
          </a:p>
          <a:p>
            <a:r>
              <a:rPr lang="en-US" dirty="0"/>
              <a:t>Try to be heroes</a:t>
            </a:r>
          </a:p>
          <a:p>
            <a:r>
              <a:rPr lang="en-US" dirty="0"/>
              <a:t>Take credit</a:t>
            </a:r>
          </a:p>
          <a:p>
            <a:r>
              <a:rPr lang="en-US" dirty="0"/>
              <a:t>Exercise power </a:t>
            </a:r>
            <a:r>
              <a:rPr lang="en-US" b="1" i="1" dirty="0"/>
              <a:t>over</a:t>
            </a:r>
            <a:r>
              <a:rPr lang="en-US" dirty="0"/>
              <a:t> people</a:t>
            </a:r>
          </a:p>
        </p:txBody>
      </p:sp>
      <p:sp>
        <p:nvSpPr>
          <p:cNvPr id="6" name="Text Placeholder 5">
            <a:extLst>
              <a:ext uri="{FF2B5EF4-FFF2-40B4-BE49-F238E27FC236}">
                <a16:creationId xmlns:a16="http://schemas.microsoft.com/office/drawing/2014/main" id="{4E805180-76D7-4ED8-AE3D-002543D068A2}"/>
              </a:ext>
            </a:extLst>
          </p:cNvPr>
          <p:cNvSpPr>
            <a:spLocks noGrp="1"/>
          </p:cNvSpPr>
          <p:nvPr>
            <p:ph type="body" sz="quarter" idx="3"/>
          </p:nvPr>
        </p:nvSpPr>
        <p:spPr/>
        <p:txBody>
          <a:bodyPr/>
          <a:lstStyle/>
          <a:p>
            <a:r>
              <a:rPr lang="en-US" dirty="0"/>
              <a:t>Leaders</a:t>
            </a:r>
          </a:p>
        </p:txBody>
      </p:sp>
      <p:sp>
        <p:nvSpPr>
          <p:cNvPr id="7" name="Content Placeholder 6">
            <a:extLst>
              <a:ext uri="{FF2B5EF4-FFF2-40B4-BE49-F238E27FC236}">
                <a16:creationId xmlns:a16="http://schemas.microsoft.com/office/drawing/2014/main" id="{7D8D02FD-8451-4BFC-81AC-18B6E6D25D8C}"/>
              </a:ext>
            </a:extLst>
          </p:cNvPr>
          <p:cNvSpPr>
            <a:spLocks noGrp="1"/>
          </p:cNvSpPr>
          <p:nvPr>
            <p:ph sz="quarter" idx="4"/>
          </p:nvPr>
        </p:nvSpPr>
        <p:spPr/>
        <p:txBody>
          <a:bodyPr>
            <a:normAutofit fontScale="92500" lnSpcReduction="10000"/>
          </a:bodyPr>
          <a:lstStyle/>
          <a:p>
            <a:r>
              <a:rPr lang="en-US" dirty="0"/>
              <a:t>Win followers</a:t>
            </a:r>
          </a:p>
          <a:p>
            <a:r>
              <a:rPr lang="en-US" dirty="0"/>
              <a:t>Create change</a:t>
            </a:r>
          </a:p>
          <a:p>
            <a:r>
              <a:rPr lang="en-US" dirty="0"/>
              <a:t>Implement ideas</a:t>
            </a:r>
          </a:p>
          <a:p>
            <a:r>
              <a:rPr lang="en-US" dirty="0"/>
              <a:t>Persuade</a:t>
            </a:r>
          </a:p>
          <a:p>
            <a:r>
              <a:rPr lang="en-US" dirty="0"/>
              <a:t>Create teams</a:t>
            </a:r>
          </a:p>
          <a:p>
            <a:r>
              <a:rPr lang="en-US" dirty="0"/>
              <a:t>Make heroes of others</a:t>
            </a:r>
          </a:p>
          <a:p>
            <a:r>
              <a:rPr lang="en-US" dirty="0"/>
              <a:t>Take responsibility</a:t>
            </a:r>
          </a:p>
          <a:p>
            <a:r>
              <a:rPr lang="en-US" dirty="0"/>
              <a:t>Exercise power </a:t>
            </a:r>
            <a:r>
              <a:rPr lang="en-US" b="1" i="1" dirty="0"/>
              <a:t>with </a:t>
            </a:r>
            <a:r>
              <a:rPr lang="en-US" dirty="0"/>
              <a:t>people</a:t>
            </a:r>
          </a:p>
        </p:txBody>
      </p:sp>
      <p:pic>
        <p:nvPicPr>
          <p:cNvPr id="9220" name="Picture 4" descr="https://images-na.ssl-images-amazon.com/images/I/51NQQUGrOWL._SX336_BO1,204,203,200_.jpg">
            <a:extLst>
              <a:ext uri="{FF2B5EF4-FFF2-40B4-BE49-F238E27FC236}">
                <a16:creationId xmlns:a16="http://schemas.microsoft.com/office/drawing/2014/main" id="{18B0B42B-6F49-4714-A8F4-269D92AC3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6450" y="-24174"/>
            <a:ext cx="2235550" cy="3300413"/>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2">
            <a:extLst>
              <a:ext uri="{FF2B5EF4-FFF2-40B4-BE49-F238E27FC236}">
                <a16:creationId xmlns:a16="http://schemas.microsoft.com/office/drawing/2014/main" id="{B454CB7D-BEC7-4B7A-80E4-123FD754DE18}"/>
              </a:ext>
            </a:extLst>
          </p:cNvPr>
          <p:cNvSpPr>
            <a:spLocks noGrp="1"/>
          </p:cNvSpPr>
          <p:nvPr>
            <p:ph type="ftr" sz="quarter" idx="11"/>
          </p:nvPr>
        </p:nvSpPr>
        <p:spPr>
          <a:xfrm rot="16200000">
            <a:off x="-3208021" y="3183847"/>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212001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fade">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
                                            <p:txEl>
                                              <p:pRg st="0" end="0"/>
                                            </p:txEl>
                                          </p:spTgt>
                                        </p:tgtEl>
                                        <p:attrNameLst>
                                          <p:attrName>style.visibility</p:attrName>
                                        </p:attrNameLst>
                                      </p:cBhvr>
                                      <p:to>
                                        <p:strVal val="visible"/>
                                      </p:to>
                                    </p:set>
                                    <p:animEffect transition="in" filter="fade">
                                      <p:cBhvr>
                                        <p:cTn id="48" dur="500"/>
                                        <p:tgtEl>
                                          <p:spTgt spid="7">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animEffect transition="in" filter="fade">
                                      <p:cBhvr>
                                        <p:cTn id="51" dur="500"/>
                                        <p:tgtEl>
                                          <p:spTgt spid="7">
                                            <p:txEl>
                                              <p:pRg st="1" end="1"/>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xEl>
                                              <p:pRg st="2" end="2"/>
                                            </p:txEl>
                                          </p:spTgt>
                                        </p:tgtEl>
                                        <p:attrNameLst>
                                          <p:attrName>style.visibility</p:attrName>
                                        </p:attrNameLst>
                                      </p:cBhvr>
                                      <p:to>
                                        <p:strVal val="visible"/>
                                      </p:to>
                                    </p:set>
                                    <p:animEffect transition="in" filter="fade">
                                      <p:cBhvr>
                                        <p:cTn id="54" dur="500"/>
                                        <p:tgtEl>
                                          <p:spTgt spid="7">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txEl>
                                              <p:pRg st="3" end="3"/>
                                            </p:txEl>
                                          </p:spTgt>
                                        </p:tgtEl>
                                        <p:attrNameLst>
                                          <p:attrName>style.visibility</p:attrName>
                                        </p:attrNameLst>
                                      </p:cBhvr>
                                      <p:to>
                                        <p:strVal val="visible"/>
                                      </p:to>
                                    </p:set>
                                    <p:animEffect transition="in" filter="fade">
                                      <p:cBhvr>
                                        <p:cTn id="57" dur="500"/>
                                        <p:tgtEl>
                                          <p:spTgt spid="7">
                                            <p:txEl>
                                              <p:pRg st="3" end="3"/>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txEl>
                                              <p:pRg st="4" end="4"/>
                                            </p:txEl>
                                          </p:spTgt>
                                        </p:tgtEl>
                                        <p:attrNameLst>
                                          <p:attrName>style.visibility</p:attrName>
                                        </p:attrNameLst>
                                      </p:cBhvr>
                                      <p:to>
                                        <p:strVal val="visible"/>
                                      </p:to>
                                    </p:set>
                                    <p:animEffect transition="in" filter="fade">
                                      <p:cBhvr>
                                        <p:cTn id="60" dur="500"/>
                                        <p:tgtEl>
                                          <p:spTgt spid="7">
                                            <p:txEl>
                                              <p:pRg st="4" end="4"/>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txEl>
                                              <p:pRg st="5" end="5"/>
                                            </p:txEl>
                                          </p:spTgt>
                                        </p:tgtEl>
                                        <p:attrNameLst>
                                          <p:attrName>style.visibility</p:attrName>
                                        </p:attrNameLst>
                                      </p:cBhvr>
                                      <p:to>
                                        <p:strVal val="visible"/>
                                      </p:to>
                                    </p:set>
                                    <p:animEffect transition="in" filter="fade">
                                      <p:cBhvr>
                                        <p:cTn id="63" dur="500"/>
                                        <p:tgtEl>
                                          <p:spTgt spid="7">
                                            <p:txEl>
                                              <p:pRg st="5" end="5"/>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
                                            <p:txEl>
                                              <p:pRg st="6" end="6"/>
                                            </p:txEl>
                                          </p:spTgt>
                                        </p:tgtEl>
                                        <p:attrNameLst>
                                          <p:attrName>style.visibility</p:attrName>
                                        </p:attrNameLst>
                                      </p:cBhvr>
                                      <p:to>
                                        <p:strVal val="visible"/>
                                      </p:to>
                                    </p:set>
                                    <p:animEffect transition="in" filter="fade">
                                      <p:cBhvr>
                                        <p:cTn id="66" dur="500"/>
                                        <p:tgtEl>
                                          <p:spTgt spid="7">
                                            <p:txEl>
                                              <p:pRg st="6" end="6"/>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txEl>
                                              <p:pRg st="7" end="7"/>
                                            </p:txEl>
                                          </p:spTgt>
                                        </p:tgtEl>
                                        <p:attrNameLst>
                                          <p:attrName>style.visibility</p:attrName>
                                        </p:attrNameLst>
                                      </p:cBhvr>
                                      <p:to>
                                        <p:strVal val="visible"/>
                                      </p:to>
                                    </p:set>
                                    <p:animEffect transition="in" filter="fade">
                                      <p:cBhvr>
                                        <p:cTn id="69"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build="p"/>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 name="Rectangle 13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348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AB616-2FB5-47BF-AB00-01119D0BB23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Build a Strong Team Culture</a:t>
            </a:r>
          </a:p>
        </p:txBody>
      </p:sp>
      <p:pic>
        <p:nvPicPr>
          <p:cNvPr id="4101" name="Picture 2" descr="Image result for cat team culture">
            <a:extLst>
              <a:ext uri="{FF2B5EF4-FFF2-40B4-BE49-F238E27FC236}">
                <a16:creationId xmlns:a16="http://schemas.microsoft.com/office/drawing/2014/main" id="{E766433B-24F7-4C6B-9169-D61E48F99D9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763"/>
          <a:stretch/>
        </p:blipFill>
        <p:spPr bwMode="auto">
          <a:xfrm>
            <a:off x="4038600" y="1014756"/>
            <a:ext cx="7188199" cy="4825099"/>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2">
            <a:extLst>
              <a:ext uri="{FF2B5EF4-FFF2-40B4-BE49-F238E27FC236}">
                <a16:creationId xmlns:a16="http://schemas.microsoft.com/office/drawing/2014/main" id="{34310C53-4EC2-4E86-9A79-8135F347D9F5}"/>
              </a:ext>
            </a:extLst>
          </p:cNvPr>
          <p:cNvSpPr>
            <a:spLocks noGrp="1"/>
          </p:cNvSpPr>
          <p:nvPr>
            <p:ph type="ftr" sz="quarter" idx="11"/>
          </p:nvPr>
        </p:nvSpPr>
        <p:spPr>
          <a:xfrm rot="16200000">
            <a:off x="8499347" y="3194250"/>
            <a:ext cx="6858001" cy="441959"/>
          </a:xfrm>
        </p:spPr>
        <p:txBody>
          <a:bodyPr/>
          <a:lstStyle/>
          <a:p>
            <a:r>
              <a:rPr lang="en-US" sz="1800">
                <a:solidFill>
                  <a:schemeClr val="bg1"/>
                </a:solidFill>
              </a:rPr>
              <a:t>Rebecca Long | @amaya30 | #DEFCON27 | #SEVillage</a:t>
            </a:r>
          </a:p>
        </p:txBody>
      </p:sp>
    </p:spTree>
    <p:extLst>
      <p:ext uri="{BB962C8B-B14F-4D97-AF65-F5344CB8AC3E}">
        <p14:creationId xmlns:p14="http://schemas.microsoft.com/office/powerpoint/2010/main" val="925382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B68BC442-0163-45E4-99FA-9565CA49194A}"/>
              </a:ext>
            </a:extLst>
          </p:cNvPr>
          <p:cNvSpPr txBox="1">
            <a:spLocks/>
          </p:cNvSpPr>
          <p:nvPr/>
        </p:nvSpPr>
        <p:spPr>
          <a:xfrm>
            <a:off x="838200" y="963877"/>
            <a:ext cx="3494362"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ts val="600"/>
              </a:spcAft>
              <a:buNone/>
            </a:pPr>
            <a:r>
              <a:rPr lang="en-US" kern="1200" dirty="0">
                <a:solidFill>
                  <a:schemeClr val="accent1"/>
                </a:solidFill>
                <a:latin typeface="+mj-lt"/>
                <a:ea typeface="+mj-ea"/>
                <a:cs typeface="+mj-cs"/>
              </a:rPr>
              <a:t>Ari </a:t>
            </a:r>
            <a:r>
              <a:rPr lang="en-US" kern="1200" dirty="0" err="1">
                <a:solidFill>
                  <a:schemeClr val="accent1"/>
                </a:solidFill>
                <a:latin typeface="+mj-lt"/>
                <a:ea typeface="+mj-ea"/>
                <a:cs typeface="+mj-cs"/>
              </a:rPr>
              <a:t>Pinkus</a:t>
            </a:r>
            <a:br>
              <a:rPr lang="en-US" dirty="0">
                <a:solidFill>
                  <a:schemeClr val="accent1"/>
                </a:solidFill>
                <a:latin typeface="+mj-lt"/>
                <a:ea typeface="+mj-ea"/>
                <a:cs typeface="+mj-cs"/>
              </a:rPr>
            </a:br>
            <a:br>
              <a:rPr lang="en-US" dirty="0">
                <a:solidFill>
                  <a:schemeClr val="accent1"/>
                </a:solidFill>
                <a:latin typeface="+mj-lt"/>
                <a:ea typeface="+mj-ea"/>
                <a:cs typeface="+mj-cs"/>
              </a:rPr>
            </a:br>
            <a:r>
              <a:rPr lang="en-US" kern="1200" dirty="0">
                <a:solidFill>
                  <a:schemeClr val="accent1"/>
                </a:solidFill>
                <a:latin typeface="+mj-lt"/>
                <a:ea typeface="+mj-ea"/>
                <a:cs typeface="+mj-cs"/>
              </a:rPr>
              <a:t>A Call for More Inclusive, Empathetic Leadership</a:t>
            </a:r>
          </a:p>
        </p:txBody>
      </p:sp>
      <p:cxnSp>
        <p:nvCxnSpPr>
          <p:cNvPr id="13" name="Straight Connector 12">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A0E856B9-39F2-4682-AD9A-C47C26F81155}"/>
              </a:ext>
            </a:extLst>
          </p:cNvPr>
          <p:cNvSpPr>
            <a:spLocks noGrp="1"/>
          </p:cNvSpPr>
          <p:nvPr>
            <p:ph idx="1"/>
          </p:nvPr>
        </p:nvSpPr>
        <p:spPr>
          <a:xfrm>
            <a:off x="4976031" y="963877"/>
            <a:ext cx="6377769" cy="4930246"/>
          </a:xfrm>
        </p:spPr>
        <p:txBody>
          <a:bodyPr vert="horz" lIns="91440" tIns="45720" rIns="91440" bIns="45720" rtlCol="0" anchor="ctr">
            <a:normAutofit/>
          </a:bodyPr>
          <a:lstStyle/>
          <a:p>
            <a:pPr marL="0" indent="0">
              <a:buNone/>
            </a:pPr>
            <a:r>
              <a:rPr lang="en-US" i="1" dirty="0"/>
              <a:t>“Higher emotional quotients have greater sensitivity and empathy, are rated as more effective, receive higher performance ratings, develop high-performing effective teams, and create a healthier … culture”</a:t>
            </a:r>
          </a:p>
        </p:txBody>
      </p:sp>
      <p:sp>
        <p:nvSpPr>
          <p:cNvPr id="2" name="TextBox 1">
            <a:extLst>
              <a:ext uri="{FF2B5EF4-FFF2-40B4-BE49-F238E27FC236}">
                <a16:creationId xmlns:a16="http://schemas.microsoft.com/office/drawing/2014/main" id="{DA02F6AD-E30F-4652-8B27-12AFF570E4DA}"/>
              </a:ext>
            </a:extLst>
          </p:cNvPr>
          <p:cNvSpPr txBox="1"/>
          <p:nvPr/>
        </p:nvSpPr>
        <p:spPr>
          <a:xfrm>
            <a:off x="618837" y="5444437"/>
            <a:ext cx="11111345" cy="369332"/>
          </a:xfrm>
          <a:prstGeom prst="rect">
            <a:avLst/>
          </a:prstGeom>
          <a:noFill/>
        </p:spPr>
        <p:txBody>
          <a:bodyPr wrap="square" rtlCol="0">
            <a:spAutoFit/>
          </a:bodyPr>
          <a:lstStyle/>
          <a:p>
            <a:pPr algn="ctr"/>
            <a:r>
              <a:rPr lang="en-US" dirty="0">
                <a:hlinkClick r:id="rId2">
                  <a:extLst>
                    <a:ext uri="{A12FA001-AC4F-418D-AE19-62706E023703}">
                      <ahyp:hlinkClr xmlns:ahyp="http://schemas.microsoft.com/office/drawing/2018/hyperlinkcolor" val="tx"/>
                    </a:ext>
                  </a:extLst>
                </a:hlinkClick>
              </a:rPr>
              <a:t>https://www.nais.org/learn/independent-ideas/november-2016/a-call-for-more-inclusive,-empathetic-leadership/</a:t>
            </a:r>
            <a:endParaRPr lang="en-US" dirty="0"/>
          </a:p>
        </p:txBody>
      </p:sp>
      <p:sp>
        <p:nvSpPr>
          <p:cNvPr id="8" name="Footer Placeholder 2">
            <a:extLst>
              <a:ext uri="{FF2B5EF4-FFF2-40B4-BE49-F238E27FC236}">
                <a16:creationId xmlns:a16="http://schemas.microsoft.com/office/drawing/2014/main" id="{4EC2DB47-9343-4A1E-83EC-3D2222AA860E}"/>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957470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4242A-A297-4631-A9C9-7A1E040DC7B4}"/>
              </a:ext>
            </a:extLst>
          </p:cNvPr>
          <p:cNvSpPr>
            <a:spLocks noGrp="1"/>
          </p:cNvSpPr>
          <p:nvPr>
            <p:ph type="title"/>
          </p:nvPr>
        </p:nvSpPr>
        <p:spPr>
          <a:xfrm>
            <a:off x="4965430" y="629268"/>
            <a:ext cx="6586491" cy="1286160"/>
          </a:xfrm>
        </p:spPr>
        <p:txBody>
          <a:bodyPr anchor="b">
            <a:normAutofit/>
          </a:bodyPr>
          <a:lstStyle/>
          <a:p>
            <a:r>
              <a:rPr lang="en-US" dirty="0"/>
              <a:t>Empathetic Leadership</a:t>
            </a:r>
          </a:p>
        </p:txBody>
      </p:sp>
      <p:pic>
        <p:nvPicPr>
          <p:cNvPr id="8194" name="Picture 2" descr="Image result for cat empathy">
            <a:extLst>
              <a:ext uri="{FF2B5EF4-FFF2-40B4-BE49-F238E27FC236}">
                <a16:creationId xmlns:a16="http://schemas.microsoft.com/office/drawing/2014/main" id="{2FBC0326-4A49-4200-BD48-3A263CFEC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6" r="61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9D395"/>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FDD8BB-B988-49C9-84A0-3A6FCDE5F44E}"/>
              </a:ext>
            </a:extLst>
          </p:cNvPr>
          <p:cNvSpPr>
            <a:spLocks noGrp="1"/>
          </p:cNvSpPr>
          <p:nvPr>
            <p:ph idx="1"/>
          </p:nvPr>
        </p:nvSpPr>
        <p:spPr>
          <a:xfrm>
            <a:off x="4965431" y="2314807"/>
            <a:ext cx="6940242" cy="4159883"/>
          </a:xfrm>
        </p:spPr>
        <p:txBody>
          <a:bodyPr>
            <a:normAutofit lnSpcReduction="10000"/>
          </a:bodyPr>
          <a:lstStyle/>
          <a:p>
            <a:r>
              <a:rPr lang="en-US" dirty="0"/>
              <a:t>Remember we are all people with lives, families, hobbies, passions, and emotions</a:t>
            </a:r>
          </a:p>
          <a:p>
            <a:r>
              <a:rPr lang="en-US" dirty="0"/>
              <a:t>Get to know team members as people</a:t>
            </a:r>
          </a:p>
          <a:p>
            <a:r>
              <a:rPr lang="en-US" dirty="0"/>
              <a:t>Create a safe space for people to bring their full selves to work</a:t>
            </a:r>
          </a:p>
          <a:p>
            <a:r>
              <a:rPr lang="en-US" dirty="0"/>
              <a:t>Recognize the emotional impact on employees / coworkers when major life events happen</a:t>
            </a:r>
          </a:p>
          <a:p>
            <a:pPr lvl="1"/>
            <a:r>
              <a:rPr lang="en-US" dirty="0"/>
              <a:t>Births / Deaths</a:t>
            </a:r>
          </a:p>
          <a:p>
            <a:pPr lvl="1"/>
            <a:r>
              <a:rPr lang="en-US" dirty="0"/>
              <a:t>Marriage / Divorce</a:t>
            </a:r>
          </a:p>
        </p:txBody>
      </p:sp>
      <p:sp>
        <p:nvSpPr>
          <p:cNvPr id="8" name="Footer Placeholder 2">
            <a:extLst>
              <a:ext uri="{FF2B5EF4-FFF2-40B4-BE49-F238E27FC236}">
                <a16:creationId xmlns:a16="http://schemas.microsoft.com/office/drawing/2014/main" id="{D229CDE1-90E2-4EAB-8FFF-559A16DF3843}"/>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739693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Screen of a cell phone&#10;&#10;Description generated with very high confidence">
            <a:extLst>
              <a:ext uri="{FF2B5EF4-FFF2-40B4-BE49-F238E27FC236}">
                <a16:creationId xmlns:a16="http://schemas.microsoft.com/office/drawing/2014/main" id="{EC6B8609-EB15-44C2-8CED-1F3A2C740C26}"/>
              </a:ext>
            </a:extLst>
          </p:cNvPr>
          <p:cNvPicPr>
            <a:picLocks noChangeAspect="1"/>
          </p:cNvPicPr>
          <p:nvPr/>
        </p:nvPicPr>
        <p:blipFill>
          <a:blip r:embed="rId3"/>
          <a:stretch>
            <a:fillRect/>
          </a:stretch>
        </p:blipFill>
        <p:spPr>
          <a:xfrm>
            <a:off x="643467" y="702733"/>
            <a:ext cx="10905066" cy="5452533"/>
          </a:xfrm>
          <a:prstGeom prst="rect">
            <a:avLst/>
          </a:prstGeom>
        </p:spPr>
      </p:pic>
      <p:sp>
        <p:nvSpPr>
          <p:cNvPr id="4" name="Footer Placeholder 2">
            <a:extLst>
              <a:ext uri="{FF2B5EF4-FFF2-40B4-BE49-F238E27FC236}">
                <a16:creationId xmlns:a16="http://schemas.microsoft.com/office/drawing/2014/main" id="{66A29660-C9EE-4B24-ABB0-7978323F1047}"/>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3328961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FF7BD3B7-75FA-4AA6-957C-47481CA70D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
          <a:stretch/>
        </p:blipFill>
        <p:spPr>
          <a:xfrm>
            <a:off x="1145230" y="643466"/>
            <a:ext cx="9901540" cy="5571067"/>
          </a:xfrm>
          <a:prstGeom prst="rect">
            <a:avLst/>
          </a:prstGeom>
        </p:spPr>
      </p:pic>
      <p:sp>
        <p:nvSpPr>
          <p:cNvPr id="4" name="Footer Placeholder 2">
            <a:extLst>
              <a:ext uri="{FF2B5EF4-FFF2-40B4-BE49-F238E27FC236}">
                <a16:creationId xmlns:a16="http://schemas.microsoft.com/office/drawing/2014/main" id="{5852BA10-DB96-46D8-8A7D-74802EB44041}"/>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4831913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21892-35D3-4042-9324-FB4935384347}"/>
              </a:ext>
            </a:extLst>
          </p:cNvPr>
          <p:cNvSpPr>
            <a:spLocks noGrp="1"/>
          </p:cNvSpPr>
          <p:nvPr>
            <p:ph type="title"/>
          </p:nvPr>
        </p:nvSpPr>
        <p:spPr/>
        <p:txBody>
          <a:bodyPr/>
          <a:lstStyle/>
          <a:p>
            <a:r>
              <a:rPr lang="en-US" dirty="0"/>
              <a:t>Supporting Your Team Members</a:t>
            </a:r>
          </a:p>
        </p:txBody>
      </p:sp>
      <p:sp>
        <p:nvSpPr>
          <p:cNvPr id="7" name="Content Placeholder 6">
            <a:extLst>
              <a:ext uri="{FF2B5EF4-FFF2-40B4-BE49-F238E27FC236}">
                <a16:creationId xmlns:a16="http://schemas.microsoft.com/office/drawing/2014/main" id="{8EE91D11-D1C1-4421-983E-781E1760C69E}"/>
              </a:ext>
            </a:extLst>
          </p:cNvPr>
          <p:cNvSpPr>
            <a:spLocks noGrp="1"/>
          </p:cNvSpPr>
          <p:nvPr>
            <p:ph sz="half" idx="2"/>
          </p:nvPr>
        </p:nvSpPr>
        <p:spPr/>
        <p:txBody>
          <a:bodyPr/>
          <a:lstStyle/>
          <a:p>
            <a:r>
              <a:rPr lang="en-US" dirty="0"/>
              <a:t>Ask coworkers about their weekends, families, hobbies, etc.</a:t>
            </a:r>
          </a:p>
          <a:p>
            <a:r>
              <a:rPr lang="en-US" dirty="0"/>
              <a:t>Remember things they tell you!</a:t>
            </a:r>
          </a:p>
          <a:p>
            <a:r>
              <a:rPr lang="en-US" dirty="0"/>
              <a:t>Care about folks at every level in your company / team</a:t>
            </a:r>
          </a:p>
          <a:p>
            <a:r>
              <a:rPr lang="en-US" dirty="0"/>
              <a:t>Titles != Level of Importance</a:t>
            </a:r>
          </a:p>
          <a:p>
            <a:r>
              <a:rPr lang="en-US" dirty="0"/>
              <a:t>We all play a part in team success</a:t>
            </a:r>
          </a:p>
          <a:p>
            <a:endParaRPr lang="en-US" dirty="0"/>
          </a:p>
        </p:txBody>
      </p:sp>
      <p:pic>
        <p:nvPicPr>
          <p:cNvPr id="11" name="Picture 4" descr="Image result for cat support">
            <a:extLst>
              <a:ext uri="{FF2B5EF4-FFF2-40B4-BE49-F238E27FC236}">
                <a16:creationId xmlns:a16="http://schemas.microsoft.com/office/drawing/2014/main" id="{8082F632-3FD0-4B5A-A319-8B639EDF2EF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38200" y="1965739"/>
            <a:ext cx="5181600" cy="3424573"/>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2">
            <a:extLst>
              <a:ext uri="{FF2B5EF4-FFF2-40B4-BE49-F238E27FC236}">
                <a16:creationId xmlns:a16="http://schemas.microsoft.com/office/drawing/2014/main" id="{6D8400BE-3E74-43EB-939C-335ABFE70CC0}"/>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610596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BF6C-01D6-4E80-8BC8-88647E1CEE09}"/>
              </a:ext>
            </a:extLst>
          </p:cNvPr>
          <p:cNvSpPr>
            <a:spLocks noGrp="1"/>
          </p:cNvSpPr>
          <p:nvPr>
            <p:ph type="title"/>
          </p:nvPr>
        </p:nvSpPr>
        <p:spPr>
          <a:xfrm>
            <a:off x="5116878" y="629266"/>
            <a:ext cx="6422849" cy="1676603"/>
          </a:xfrm>
        </p:spPr>
        <p:txBody>
          <a:bodyPr vert="horz" lIns="91440" tIns="45720" rIns="91440" bIns="45720" rtlCol="0" anchor="ctr">
            <a:normAutofit/>
          </a:bodyPr>
          <a:lstStyle/>
          <a:p>
            <a:r>
              <a:rPr lang="en-US"/>
              <a:t>Who is this person?</a:t>
            </a:r>
          </a:p>
        </p:txBody>
      </p:sp>
      <p:sp>
        <p:nvSpPr>
          <p:cNvPr id="36" name="Rectangle 29">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5B2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20E02843-88BE-44DE-91FD-DEE58D8FE6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186" y="3553650"/>
            <a:ext cx="2470743" cy="2470743"/>
          </a:xfrm>
          <a:prstGeom prst="rect">
            <a:avLst/>
          </a:prstGeom>
          <a:effectLst/>
        </p:spPr>
      </p:pic>
      <p:pic>
        <p:nvPicPr>
          <p:cNvPr id="6" name="Content Placeholder 5" descr="A person in a blue shirt&#10;&#10;Description automatically generated">
            <a:extLst>
              <a:ext uri="{FF2B5EF4-FFF2-40B4-BE49-F238E27FC236}">
                <a16:creationId xmlns:a16="http://schemas.microsoft.com/office/drawing/2014/main" id="{CB777661-948B-4511-86D9-59C5E265263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4458" r="-3" b="-3"/>
          <a:stretch/>
        </p:blipFill>
        <p:spPr>
          <a:xfrm>
            <a:off x="1121709" y="915825"/>
            <a:ext cx="2329699" cy="2438400"/>
          </a:xfrm>
          <a:prstGeom prst="rect">
            <a:avLst/>
          </a:prstGeom>
          <a:ln>
            <a:solidFill>
              <a:schemeClr val="bg2"/>
            </a:solidFill>
          </a:ln>
        </p:spPr>
      </p:pic>
      <p:sp>
        <p:nvSpPr>
          <p:cNvPr id="3" name="Content Placeholder 2">
            <a:extLst>
              <a:ext uri="{FF2B5EF4-FFF2-40B4-BE49-F238E27FC236}">
                <a16:creationId xmlns:a16="http://schemas.microsoft.com/office/drawing/2014/main" id="{F5F8CC1D-6127-445D-818A-F919883DAB67}"/>
              </a:ext>
            </a:extLst>
          </p:cNvPr>
          <p:cNvSpPr>
            <a:spLocks noGrp="1"/>
          </p:cNvSpPr>
          <p:nvPr>
            <p:ph sz="half" idx="1"/>
          </p:nvPr>
        </p:nvSpPr>
        <p:spPr>
          <a:xfrm>
            <a:off x="5116880" y="2133600"/>
            <a:ext cx="6422848" cy="4090219"/>
          </a:xfrm>
        </p:spPr>
        <p:txBody>
          <a:bodyPr vert="horz" lIns="91440" tIns="45720" rIns="91440" bIns="45720" rtlCol="0">
            <a:normAutofit/>
          </a:bodyPr>
          <a:lstStyle/>
          <a:p>
            <a:r>
              <a:rPr lang="en-US" sz="2600" dirty="0"/>
              <a:t>Computer science background</a:t>
            </a:r>
          </a:p>
          <a:p>
            <a:r>
              <a:rPr lang="en-US" sz="2600" dirty="0"/>
              <a:t>Master’s thesis on social engineering &amp; phishing</a:t>
            </a:r>
          </a:p>
          <a:p>
            <a:r>
              <a:rPr lang="en-US" sz="2600" dirty="0"/>
              <a:t>15 years in tech in QA &amp; DevOps</a:t>
            </a:r>
          </a:p>
          <a:p>
            <a:r>
              <a:rPr lang="en-US" sz="2600" dirty="0"/>
              <a:t>Lead DevOps Engineer at </a:t>
            </a:r>
            <a:r>
              <a:rPr lang="en-US" sz="2600" dirty="0" err="1"/>
              <a:t>RiskLens</a:t>
            </a:r>
            <a:endParaRPr lang="en-US" sz="2600" dirty="0"/>
          </a:p>
          <a:p>
            <a:r>
              <a:rPr lang="en-US" sz="2600" dirty="0"/>
              <a:t>President &amp; Founder of non-profit Future Ada</a:t>
            </a:r>
          </a:p>
          <a:p>
            <a:r>
              <a:rPr lang="en-US" sz="2600" dirty="0"/>
              <a:t>Advocate for diversity &amp; inclusion in STEAM </a:t>
            </a:r>
            <a:r>
              <a:rPr lang="en-US" sz="2600" i="1" dirty="0"/>
              <a:t>(science, tech, engineering, art, &amp; math)</a:t>
            </a:r>
          </a:p>
        </p:txBody>
      </p:sp>
      <p:sp>
        <p:nvSpPr>
          <p:cNvPr id="13" name="Footer Placeholder 2">
            <a:extLst>
              <a:ext uri="{FF2B5EF4-FFF2-40B4-BE49-F238E27FC236}">
                <a16:creationId xmlns:a16="http://schemas.microsoft.com/office/drawing/2014/main" id="{C02079FB-6FDA-4071-A124-8332FF35F0BD}"/>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404891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fad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E26A-1ECE-4EB3-B03F-5C69F7B080D0}"/>
              </a:ext>
            </a:extLst>
          </p:cNvPr>
          <p:cNvSpPr>
            <a:spLocks noGrp="1"/>
          </p:cNvSpPr>
          <p:nvPr>
            <p:ph type="title"/>
          </p:nvPr>
        </p:nvSpPr>
        <p:spPr>
          <a:xfrm>
            <a:off x="838200" y="365125"/>
            <a:ext cx="10515600" cy="1325563"/>
          </a:xfrm>
        </p:spPr>
        <p:txBody>
          <a:bodyPr>
            <a:normAutofit/>
          </a:bodyPr>
          <a:lstStyle/>
          <a:p>
            <a:r>
              <a:rPr lang="en-US" dirty="0"/>
              <a:t>Creating Positive Feedback Loops</a:t>
            </a:r>
          </a:p>
        </p:txBody>
      </p:sp>
      <p:sp>
        <p:nvSpPr>
          <p:cNvPr id="3" name="Content Placeholder 2">
            <a:extLst>
              <a:ext uri="{FF2B5EF4-FFF2-40B4-BE49-F238E27FC236}">
                <a16:creationId xmlns:a16="http://schemas.microsoft.com/office/drawing/2014/main" id="{9E595F5D-253F-4D0E-8B11-64567D86463E}"/>
              </a:ext>
            </a:extLst>
          </p:cNvPr>
          <p:cNvSpPr>
            <a:spLocks noGrp="1"/>
          </p:cNvSpPr>
          <p:nvPr>
            <p:ph idx="1"/>
          </p:nvPr>
        </p:nvSpPr>
        <p:spPr>
          <a:xfrm>
            <a:off x="838200" y="1825624"/>
            <a:ext cx="3797807" cy="4545293"/>
          </a:xfrm>
        </p:spPr>
        <p:txBody>
          <a:bodyPr>
            <a:normAutofit fontScale="92500"/>
          </a:bodyPr>
          <a:lstStyle/>
          <a:p>
            <a:r>
              <a:rPr lang="en-US" dirty="0"/>
              <a:t>Create feedback loops</a:t>
            </a:r>
          </a:p>
          <a:p>
            <a:r>
              <a:rPr lang="en-US" dirty="0"/>
              <a:t>Encourage feedback be shared in constructive ways among team members</a:t>
            </a:r>
          </a:p>
          <a:p>
            <a:r>
              <a:rPr lang="en-US" dirty="0"/>
              <a:t>Create a safe space for folks to give you feedback</a:t>
            </a:r>
          </a:p>
          <a:p>
            <a:r>
              <a:rPr lang="en-US" dirty="0"/>
              <a:t>Lead by example</a:t>
            </a:r>
          </a:p>
          <a:p>
            <a:r>
              <a:rPr lang="en-US" dirty="0"/>
              <a:t>Don’t forget to give lots of positive feedback!</a:t>
            </a:r>
          </a:p>
        </p:txBody>
      </p:sp>
      <p:pic>
        <p:nvPicPr>
          <p:cNvPr id="16386" name="Picture 2" descr="Image result for cat feedback">
            <a:extLst>
              <a:ext uri="{FF2B5EF4-FFF2-40B4-BE49-F238E27FC236}">
                <a16:creationId xmlns:a16="http://schemas.microsoft.com/office/drawing/2014/main" id="{057FBEB0-0A56-4ED1-BBB2-173A1040D0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87" r="1" b="983"/>
          <a:stretch/>
        </p:blipFill>
        <p:spPr bwMode="auto">
          <a:xfrm>
            <a:off x="512064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a:extLst>
              <a:ext uri="{FF2B5EF4-FFF2-40B4-BE49-F238E27FC236}">
                <a16:creationId xmlns:a16="http://schemas.microsoft.com/office/drawing/2014/main" id="{F07DD84E-6073-480C-B11B-F62D704BCA49}"/>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1618315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2" name="Picture 4" descr="Image result for cat wrap">
            <a:extLst>
              <a:ext uri="{FF2B5EF4-FFF2-40B4-BE49-F238E27FC236}">
                <a16:creationId xmlns:a16="http://schemas.microsoft.com/office/drawing/2014/main" id="{53CEE6AF-A717-440A-B907-6532ACA68D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25" r="12334" b="-2"/>
          <a:stretch/>
        </p:blipFill>
        <p:spPr bwMode="auto">
          <a:xfrm>
            <a:off x="5386388" y="1"/>
            <a:ext cx="6805612" cy="6857999"/>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8">
            <a:extLst>
              <a:ext uri="{FF2B5EF4-FFF2-40B4-BE49-F238E27FC236}">
                <a16:creationId xmlns:a16="http://schemas.microsoft.com/office/drawing/2014/main" id="{90A18C7B-0D7F-4F18-B1DC-9891A5E84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947F665A-84A4-4D6A-92C0-19161B0324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8657061" cy="6858478"/>
          </a:xfrm>
          <a:custGeom>
            <a:avLst/>
            <a:gdLst>
              <a:gd name="connsiteX0" fmla="*/ 579009 w 8657061"/>
              <a:gd name="connsiteY0" fmla="*/ 0 h 6858478"/>
              <a:gd name="connsiteX1" fmla="*/ 4408881 w 8657061"/>
              <a:gd name="connsiteY1" fmla="*/ 0 h 6858478"/>
              <a:gd name="connsiteX2" fmla="*/ 5475109 w 8657061"/>
              <a:gd name="connsiteY2" fmla="*/ 0 h 6858478"/>
              <a:gd name="connsiteX3" fmla="*/ 5480686 w 8657061"/>
              <a:gd name="connsiteY3" fmla="*/ 0 h 6858478"/>
              <a:gd name="connsiteX4" fmla="*/ 8657061 w 8657061"/>
              <a:gd name="connsiteY4" fmla="*/ 6858478 h 6858478"/>
              <a:gd name="connsiteX5" fmla="*/ 1232506 w 8657061"/>
              <a:gd name="connsiteY5" fmla="*/ 6858478 h 6858478"/>
              <a:gd name="connsiteX6" fmla="*/ 1232766 w 8657061"/>
              <a:gd name="connsiteY6" fmla="*/ 6857916 h 6858478"/>
              <a:gd name="connsiteX7" fmla="*/ 579009 w 8657061"/>
              <a:gd name="connsiteY7" fmla="*/ 6857916 h 6858478"/>
              <a:gd name="connsiteX8" fmla="*/ 579009 w 8657061"/>
              <a:gd name="connsiteY8" fmla="*/ 6858478 h 6858478"/>
              <a:gd name="connsiteX9" fmla="*/ 0 w 8657061"/>
              <a:gd name="connsiteY9" fmla="*/ 6858478 h 6858478"/>
              <a:gd name="connsiteX10" fmla="*/ 0 w 8657061"/>
              <a:gd name="connsiteY10" fmla="*/ 479 h 6858478"/>
              <a:gd name="connsiteX11" fmla="*/ 579009 w 8657061"/>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57061" h="6858478">
                <a:moveTo>
                  <a:pt x="579009" y="0"/>
                </a:moveTo>
                <a:lnTo>
                  <a:pt x="4408881" y="0"/>
                </a:lnTo>
                <a:lnTo>
                  <a:pt x="5475109" y="0"/>
                </a:lnTo>
                <a:lnTo>
                  <a:pt x="5480686" y="0"/>
                </a:lnTo>
                <a:lnTo>
                  <a:pt x="8657061" y="6858478"/>
                </a:lnTo>
                <a:lnTo>
                  <a:pt x="1232506" y="6858478"/>
                </a:lnTo>
                <a:lnTo>
                  <a:pt x="1232766" y="6857916"/>
                </a:lnTo>
                <a:lnTo>
                  <a:pt x="579009" y="6857916"/>
                </a:lnTo>
                <a:lnTo>
                  <a:pt x="579009" y="6858478"/>
                </a:lnTo>
                <a:lnTo>
                  <a:pt x="0" y="6858478"/>
                </a:lnTo>
                <a:lnTo>
                  <a:pt x="0" y="479"/>
                </a:lnTo>
                <a:lnTo>
                  <a:pt x="579009"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FB88F-9F78-437E-BDA8-4BCC5F163DF1}"/>
              </a:ext>
            </a:extLst>
          </p:cNvPr>
          <p:cNvSpPr>
            <a:spLocks noGrp="1"/>
          </p:cNvSpPr>
          <p:nvPr>
            <p:ph type="title"/>
          </p:nvPr>
        </p:nvSpPr>
        <p:spPr>
          <a:xfrm>
            <a:off x="804671" y="2033574"/>
            <a:ext cx="5742603" cy="3854273"/>
          </a:xfrm>
        </p:spPr>
        <p:txBody>
          <a:bodyPr vert="horz" lIns="91440" tIns="45720" rIns="91440" bIns="45720" rtlCol="0" anchor="t">
            <a:normAutofit/>
          </a:bodyPr>
          <a:lstStyle/>
          <a:p>
            <a:r>
              <a:rPr lang="en-US" sz="5400"/>
              <a:t>Wrap Up…</a:t>
            </a:r>
          </a:p>
        </p:txBody>
      </p:sp>
      <p:sp>
        <p:nvSpPr>
          <p:cNvPr id="7" name="Footer Placeholder 2">
            <a:extLst>
              <a:ext uri="{FF2B5EF4-FFF2-40B4-BE49-F238E27FC236}">
                <a16:creationId xmlns:a16="http://schemas.microsoft.com/office/drawing/2014/main" id="{2DA82917-94D3-467B-9850-789252BD0EEC}"/>
              </a:ext>
            </a:extLst>
          </p:cNvPr>
          <p:cNvSpPr>
            <a:spLocks noGrp="1"/>
          </p:cNvSpPr>
          <p:nvPr>
            <p:ph type="ftr" sz="quarter" idx="11"/>
          </p:nvPr>
        </p:nvSpPr>
        <p:spPr>
          <a:xfrm rot="16200000">
            <a:off x="-3208021" y="3208021"/>
            <a:ext cx="6858001" cy="441959"/>
          </a:xfrm>
        </p:spPr>
        <p:txBody>
          <a:bodyPr/>
          <a:lstStyle/>
          <a:p>
            <a:r>
              <a:rPr lang="en-US" sz="1800" dirty="0"/>
              <a:t>Rebecca Long | @amaya30 | #DEFCON27 | #</a:t>
            </a:r>
            <a:r>
              <a:rPr lang="en-US" sz="1800" dirty="0" err="1"/>
              <a:t>SEVillage</a:t>
            </a:r>
            <a:endParaRPr lang="en-US" sz="1800" dirty="0"/>
          </a:p>
        </p:txBody>
      </p:sp>
    </p:spTree>
    <p:extLst>
      <p:ext uri="{BB962C8B-B14F-4D97-AF65-F5344CB8AC3E}">
        <p14:creationId xmlns:p14="http://schemas.microsoft.com/office/powerpoint/2010/main" val="1487596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6B64-EAB0-47AF-8A46-5109B970CC71}"/>
              </a:ext>
            </a:extLst>
          </p:cNvPr>
          <p:cNvSpPr>
            <a:spLocks noGrp="1"/>
          </p:cNvSpPr>
          <p:nvPr>
            <p:ph type="title"/>
          </p:nvPr>
        </p:nvSpPr>
        <p:spPr>
          <a:xfrm>
            <a:off x="4965430" y="629268"/>
            <a:ext cx="6586491" cy="1286160"/>
          </a:xfrm>
        </p:spPr>
        <p:txBody>
          <a:bodyPr anchor="b">
            <a:normAutofit/>
          </a:bodyPr>
          <a:lstStyle/>
          <a:p>
            <a:r>
              <a:rPr lang="en-US" dirty="0"/>
              <a:t>It’s all about the people</a:t>
            </a:r>
          </a:p>
        </p:txBody>
      </p:sp>
      <p:pic>
        <p:nvPicPr>
          <p:cNvPr id="10244" name="Picture 4" descr="Image result for cat caring">
            <a:extLst>
              <a:ext uri="{FF2B5EF4-FFF2-40B4-BE49-F238E27FC236}">
                <a16:creationId xmlns:a16="http://schemas.microsoft.com/office/drawing/2014/main" id="{B45E9083-1797-4969-906E-5CE637A173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155" r="25824"/>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75E4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22C7EC-68DE-4B81-A241-0114EBE61399}"/>
              </a:ext>
            </a:extLst>
          </p:cNvPr>
          <p:cNvSpPr>
            <a:spLocks noGrp="1"/>
          </p:cNvSpPr>
          <p:nvPr>
            <p:ph idx="1"/>
          </p:nvPr>
        </p:nvSpPr>
        <p:spPr>
          <a:xfrm>
            <a:off x="4965431" y="2438400"/>
            <a:ext cx="6586489" cy="4257964"/>
          </a:xfrm>
        </p:spPr>
        <p:txBody>
          <a:bodyPr>
            <a:normAutofit lnSpcReduction="10000"/>
          </a:bodyPr>
          <a:lstStyle/>
          <a:p>
            <a:r>
              <a:rPr lang="en-US" dirty="0"/>
              <a:t>Social engineering is about using people skills</a:t>
            </a:r>
          </a:p>
          <a:p>
            <a:r>
              <a:rPr lang="en-US" dirty="0"/>
              <a:t>Cyber security is all about people</a:t>
            </a:r>
          </a:p>
          <a:p>
            <a:pPr lvl="1"/>
            <a:r>
              <a:rPr lang="en-US" dirty="0"/>
              <a:t>securing people, securing people’s data</a:t>
            </a:r>
          </a:p>
          <a:p>
            <a:r>
              <a:rPr lang="en-US" dirty="0"/>
              <a:t>We can take these skills and help our careers via ethical &amp; positive applications</a:t>
            </a:r>
          </a:p>
          <a:p>
            <a:r>
              <a:rPr lang="en-US" dirty="0"/>
              <a:t>We can use these skills to help our teams, our companies, our projects and the industry</a:t>
            </a:r>
          </a:p>
          <a:p>
            <a:r>
              <a:rPr lang="en-US" b="1" i="1" dirty="0"/>
              <a:t>Use our powers for good!</a:t>
            </a:r>
          </a:p>
        </p:txBody>
      </p:sp>
      <p:sp>
        <p:nvSpPr>
          <p:cNvPr id="8" name="Footer Placeholder 2">
            <a:extLst>
              <a:ext uri="{FF2B5EF4-FFF2-40B4-BE49-F238E27FC236}">
                <a16:creationId xmlns:a16="http://schemas.microsoft.com/office/drawing/2014/main" id="{A590620F-9674-4E5A-9C1D-B3DE39BF3635}"/>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789937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85B4981-FF56-4314-B25D-D52A906C7E02}"/>
              </a:ext>
            </a:extLst>
          </p:cNvPr>
          <p:cNvSpPr>
            <a:spLocks noGrp="1"/>
          </p:cNvSpPr>
          <p:nvPr>
            <p:ph type="body" idx="1"/>
          </p:nvPr>
        </p:nvSpPr>
        <p:spPr/>
        <p:txBody>
          <a:bodyPr>
            <a:normAutofit/>
          </a:bodyPr>
          <a:lstStyle/>
          <a:p>
            <a:pPr algn="ctr"/>
            <a:r>
              <a:rPr lang="en-US" sz="2800" dirty="0"/>
              <a:t>We are stronger when we care about those we work with</a:t>
            </a:r>
          </a:p>
        </p:txBody>
      </p:sp>
      <p:pic>
        <p:nvPicPr>
          <p:cNvPr id="10" name="Picture 2" descr="Image result for cat group gif">
            <a:extLst>
              <a:ext uri="{FF2B5EF4-FFF2-40B4-BE49-F238E27FC236}">
                <a16:creationId xmlns:a16="http://schemas.microsoft.com/office/drawing/2014/main" id="{213E60B7-5271-415A-BEBD-0914BA5834D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97463" y="1112150"/>
            <a:ext cx="6597073" cy="316659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2">
            <a:extLst>
              <a:ext uri="{FF2B5EF4-FFF2-40B4-BE49-F238E27FC236}">
                <a16:creationId xmlns:a16="http://schemas.microsoft.com/office/drawing/2014/main" id="{E032E9F0-317B-4EC3-B3C5-28F069550EBA}"/>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878563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1B8FE2-B6EB-434D-8896-00CA3A7FDF0A}"/>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kern="1200" dirty="0">
                <a:solidFill>
                  <a:schemeClr val="tx1"/>
                </a:solidFill>
                <a:latin typeface="+mj-lt"/>
                <a:ea typeface="+mj-ea"/>
                <a:cs typeface="+mj-cs"/>
              </a:rPr>
              <a:t>Thanks!</a:t>
            </a:r>
          </a:p>
        </p:txBody>
      </p:sp>
      <p:pic>
        <p:nvPicPr>
          <p:cNvPr id="1026" name="Picture 2" descr="Image result for k thx bai cat">
            <a:extLst>
              <a:ext uri="{FF2B5EF4-FFF2-40B4-BE49-F238E27FC236}">
                <a16:creationId xmlns:a16="http://schemas.microsoft.com/office/drawing/2014/main" id="{B5AE2458-85FA-4B01-B017-4A09327D817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80060" y="1066031"/>
            <a:ext cx="3425957" cy="472545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AB1C5AAE-5512-4EB5-90E7-83B138FB47EB}"/>
              </a:ext>
            </a:extLst>
          </p:cNvPr>
          <p:cNvSpPr>
            <a:spLocks noGrp="1"/>
          </p:cNvSpPr>
          <p:nvPr>
            <p:ph sz="half" idx="1"/>
          </p:nvPr>
        </p:nvSpPr>
        <p:spPr>
          <a:xfrm>
            <a:off x="4387515" y="2022601"/>
            <a:ext cx="7161017" cy="4154361"/>
          </a:xfrm>
        </p:spPr>
        <p:txBody>
          <a:bodyPr vert="horz" lIns="91440" tIns="45720" rIns="91440" bIns="45720" rtlCol="0">
            <a:normAutofit/>
          </a:bodyPr>
          <a:lstStyle/>
          <a:p>
            <a:r>
              <a:rPr lang="en-US" sz="3200" dirty="0"/>
              <a:t>Rebecca Long</a:t>
            </a:r>
          </a:p>
          <a:p>
            <a:pPr lvl="1"/>
            <a:r>
              <a:rPr lang="en-US" dirty="0"/>
              <a:t>@amaya30</a:t>
            </a:r>
          </a:p>
          <a:p>
            <a:pPr lvl="1"/>
            <a:r>
              <a:rPr lang="en-US" dirty="0"/>
              <a:t>rebecca@futureada.org</a:t>
            </a:r>
          </a:p>
          <a:p>
            <a:pPr lvl="1"/>
            <a:r>
              <a:rPr lang="en-US" dirty="0">
                <a:hlinkClick r:id="rId4">
                  <a:extLst>
                    <a:ext uri="{A12FA001-AC4F-418D-AE19-62706E023703}">
                      <ahyp:hlinkClr xmlns:ahyp="http://schemas.microsoft.com/office/drawing/2018/hyperlinkcolor" val="tx"/>
                    </a:ext>
                  </a:extLst>
                </a:hlinkClick>
              </a:rPr>
              <a:t>https://rebeccalong.tech</a:t>
            </a:r>
            <a:endParaRPr lang="en-US" dirty="0"/>
          </a:p>
          <a:p>
            <a:pPr lvl="1"/>
            <a:endParaRPr lang="en-US" dirty="0"/>
          </a:p>
          <a:p>
            <a:r>
              <a:rPr lang="en-US" sz="3200" dirty="0"/>
              <a:t>Future Ada</a:t>
            </a:r>
          </a:p>
          <a:p>
            <a:pPr lvl="1"/>
            <a:r>
              <a:rPr lang="en-US" dirty="0"/>
              <a:t>@</a:t>
            </a:r>
            <a:r>
              <a:rPr lang="en-US" dirty="0" err="1"/>
              <a:t>futureada</a:t>
            </a:r>
            <a:endParaRPr lang="en-US" dirty="0"/>
          </a:p>
          <a:p>
            <a:pPr lvl="1"/>
            <a:r>
              <a:rPr lang="en-US" dirty="0"/>
              <a:t>hello@futureada.org</a:t>
            </a:r>
          </a:p>
          <a:p>
            <a:pPr lvl="1"/>
            <a:r>
              <a:rPr lang="en-US" dirty="0">
                <a:hlinkClick r:id="rId5">
                  <a:extLst>
                    <a:ext uri="{A12FA001-AC4F-418D-AE19-62706E023703}">
                      <ahyp:hlinkClr xmlns:ahyp="http://schemas.microsoft.com/office/drawing/2018/hyperlinkcolor" val="tx"/>
                    </a:ext>
                  </a:extLst>
                </a:hlinkClick>
              </a:rPr>
              <a:t>https://futureada.org</a:t>
            </a:r>
            <a:r>
              <a:rPr lang="en-US" dirty="0"/>
              <a:t> </a:t>
            </a:r>
          </a:p>
        </p:txBody>
      </p:sp>
      <p:sp>
        <p:nvSpPr>
          <p:cNvPr id="12" name="Footer Placeholder 2">
            <a:extLst>
              <a:ext uri="{FF2B5EF4-FFF2-40B4-BE49-F238E27FC236}">
                <a16:creationId xmlns:a16="http://schemas.microsoft.com/office/drawing/2014/main" id="{F16A1B38-0C03-40E3-876F-20604979ACA1}"/>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320061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70DD-3FD5-40B2-BEF7-8BB90C9E7F06}"/>
              </a:ext>
            </a:extLst>
          </p:cNvPr>
          <p:cNvSpPr>
            <a:spLocks noGrp="1"/>
          </p:cNvSpPr>
          <p:nvPr>
            <p:ph type="title"/>
          </p:nvPr>
        </p:nvSpPr>
        <p:spPr/>
        <p:txBody>
          <a:bodyPr/>
          <a:lstStyle/>
          <a:p>
            <a:r>
              <a:rPr lang="en-US" dirty="0"/>
              <a:t>Contact me</a:t>
            </a:r>
          </a:p>
        </p:txBody>
      </p:sp>
      <p:sp>
        <p:nvSpPr>
          <p:cNvPr id="5" name="Content Placeholder 4">
            <a:extLst>
              <a:ext uri="{FF2B5EF4-FFF2-40B4-BE49-F238E27FC236}">
                <a16:creationId xmlns:a16="http://schemas.microsoft.com/office/drawing/2014/main" id="{BFCA20EB-B9F2-4EF9-ACF8-1F9A6C8D9393}"/>
              </a:ext>
            </a:extLst>
          </p:cNvPr>
          <p:cNvSpPr>
            <a:spLocks noGrp="1"/>
          </p:cNvSpPr>
          <p:nvPr>
            <p:ph sz="half" idx="1"/>
          </p:nvPr>
        </p:nvSpPr>
        <p:spPr/>
        <p:txBody>
          <a:bodyPr/>
          <a:lstStyle/>
          <a:p>
            <a:r>
              <a:rPr lang="en-US" sz="3200" dirty="0"/>
              <a:t>Rebecca Long</a:t>
            </a:r>
          </a:p>
          <a:p>
            <a:pPr lvl="1"/>
            <a:r>
              <a:rPr lang="en-US" dirty="0"/>
              <a:t>@amaya30</a:t>
            </a:r>
          </a:p>
          <a:p>
            <a:pPr lvl="1"/>
            <a:r>
              <a:rPr lang="en-US" dirty="0"/>
              <a:t>rebecca@futureada.org</a:t>
            </a:r>
          </a:p>
          <a:p>
            <a:pPr lvl="1"/>
            <a:r>
              <a:rPr lang="en-US" dirty="0">
                <a:hlinkClick r:id="rId2">
                  <a:extLst>
                    <a:ext uri="{A12FA001-AC4F-418D-AE19-62706E023703}">
                      <ahyp:hlinkClr xmlns:ahyp="http://schemas.microsoft.com/office/drawing/2018/hyperlinkcolor" val="tx"/>
                    </a:ext>
                  </a:extLst>
                </a:hlinkClick>
              </a:rPr>
              <a:t>https://rebeccalong.tech</a:t>
            </a:r>
            <a:endParaRPr lang="en-US" dirty="0"/>
          </a:p>
          <a:p>
            <a:pPr lvl="1"/>
            <a:endParaRPr lang="en-US" dirty="0"/>
          </a:p>
          <a:p>
            <a:r>
              <a:rPr lang="en-US" sz="3200" dirty="0"/>
              <a:t>Future Ada</a:t>
            </a:r>
          </a:p>
          <a:p>
            <a:pPr lvl="1"/>
            <a:r>
              <a:rPr lang="en-US" dirty="0"/>
              <a:t>@</a:t>
            </a:r>
            <a:r>
              <a:rPr lang="en-US" dirty="0" err="1"/>
              <a:t>futureada</a:t>
            </a:r>
            <a:endParaRPr lang="en-US" dirty="0"/>
          </a:p>
          <a:p>
            <a:pPr lvl="1"/>
            <a:r>
              <a:rPr lang="en-US" dirty="0"/>
              <a:t>hello@futureada.org</a:t>
            </a:r>
          </a:p>
          <a:p>
            <a:pPr lvl="1"/>
            <a:r>
              <a:rPr lang="en-US" dirty="0">
                <a:hlinkClick r:id="rId3">
                  <a:extLst>
                    <a:ext uri="{A12FA001-AC4F-418D-AE19-62706E023703}">
                      <ahyp:hlinkClr xmlns:ahyp="http://schemas.microsoft.com/office/drawing/2018/hyperlinkcolor" val="tx"/>
                    </a:ext>
                  </a:extLst>
                </a:hlinkClick>
              </a:rPr>
              <a:t>https://futureada.org</a:t>
            </a:r>
            <a:r>
              <a:rPr lang="en-US" dirty="0"/>
              <a:t> </a:t>
            </a:r>
          </a:p>
          <a:p>
            <a:endParaRPr lang="en-US" dirty="0"/>
          </a:p>
        </p:txBody>
      </p:sp>
      <p:pic>
        <p:nvPicPr>
          <p:cNvPr id="13" name="Content Placeholder 12">
            <a:extLst>
              <a:ext uri="{FF2B5EF4-FFF2-40B4-BE49-F238E27FC236}">
                <a16:creationId xmlns:a16="http://schemas.microsoft.com/office/drawing/2014/main" id="{563D489A-A5A8-41DD-88D3-7582D39C67F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022465" y="1825625"/>
            <a:ext cx="3481070" cy="4351338"/>
          </a:xfrm>
        </p:spPr>
      </p:pic>
      <p:sp>
        <p:nvSpPr>
          <p:cNvPr id="16" name="Footer Placeholder 2">
            <a:extLst>
              <a:ext uri="{FF2B5EF4-FFF2-40B4-BE49-F238E27FC236}">
                <a16:creationId xmlns:a16="http://schemas.microsoft.com/office/drawing/2014/main" id="{FF273DB6-28C2-49EF-BEA0-089933F03632}"/>
              </a:ext>
            </a:extLst>
          </p:cNvPr>
          <p:cNvSpPr>
            <a:spLocks noGrp="1"/>
          </p:cNvSpPr>
          <p:nvPr>
            <p:ph type="ftr" sz="quarter" idx="11"/>
          </p:nvPr>
        </p:nvSpPr>
        <p:spPr>
          <a:xfrm rot="16200000">
            <a:off x="8499347" y="3194250"/>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836296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F3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E06A24-2C7B-41B4-AEB5-7D1688AE887D}"/>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Why is this important?</a:t>
            </a:r>
          </a:p>
        </p:txBody>
      </p:sp>
      <p:pic>
        <p:nvPicPr>
          <p:cNvPr id="13314" name="Picture 2" descr="Image result for cat diversity">
            <a:extLst>
              <a:ext uri="{FF2B5EF4-FFF2-40B4-BE49-F238E27FC236}">
                <a16:creationId xmlns:a16="http://schemas.microsoft.com/office/drawing/2014/main" id="{CA828FA5-0FC3-4386-A62B-BE87B12BC9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13" r="1" b="1109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C6391F-5A97-4FC2-BFD8-599C824E12D5}"/>
              </a:ext>
            </a:extLst>
          </p:cNvPr>
          <p:cNvSpPr>
            <a:spLocks noGrp="1"/>
          </p:cNvSpPr>
          <p:nvPr>
            <p:ph idx="1"/>
          </p:nvPr>
        </p:nvSpPr>
        <p:spPr>
          <a:xfrm>
            <a:off x="8029319" y="917725"/>
            <a:ext cx="3424739" cy="4852362"/>
          </a:xfrm>
        </p:spPr>
        <p:txBody>
          <a:bodyPr anchor="ctr">
            <a:normAutofit/>
          </a:bodyPr>
          <a:lstStyle/>
          <a:p>
            <a:r>
              <a:rPr lang="en-US" sz="3200" dirty="0">
                <a:solidFill>
                  <a:srgbClr val="FFFFFF"/>
                </a:solidFill>
              </a:rPr>
              <a:t>Using these skills is helpful…</a:t>
            </a:r>
          </a:p>
          <a:p>
            <a:pPr lvl="1"/>
            <a:r>
              <a:rPr lang="en-US" dirty="0">
                <a:solidFill>
                  <a:srgbClr val="FFFFFF"/>
                </a:solidFill>
              </a:rPr>
              <a:t>to minorities</a:t>
            </a:r>
          </a:p>
          <a:p>
            <a:pPr lvl="1"/>
            <a:r>
              <a:rPr lang="en-US" dirty="0">
                <a:solidFill>
                  <a:srgbClr val="FFFFFF"/>
                </a:solidFill>
              </a:rPr>
              <a:t>for introverts</a:t>
            </a:r>
          </a:p>
          <a:p>
            <a:pPr lvl="1"/>
            <a:r>
              <a:rPr lang="en-US" dirty="0">
                <a:solidFill>
                  <a:srgbClr val="FFFFFF"/>
                </a:solidFill>
              </a:rPr>
              <a:t>for any industry</a:t>
            </a:r>
          </a:p>
          <a:p>
            <a:pPr lvl="1"/>
            <a:r>
              <a:rPr lang="en-US" dirty="0">
                <a:solidFill>
                  <a:srgbClr val="FFFFFF"/>
                </a:solidFill>
              </a:rPr>
              <a:t>for all people</a:t>
            </a:r>
          </a:p>
        </p:txBody>
      </p:sp>
      <p:sp>
        <p:nvSpPr>
          <p:cNvPr id="8" name="Footer Placeholder 2">
            <a:extLst>
              <a:ext uri="{FF2B5EF4-FFF2-40B4-BE49-F238E27FC236}">
                <a16:creationId xmlns:a16="http://schemas.microsoft.com/office/drawing/2014/main" id="{96946EEC-E2E0-47B1-B70C-5BFF1AA57DE3}"/>
              </a:ext>
            </a:extLst>
          </p:cNvPr>
          <p:cNvSpPr>
            <a:spLocks noGrp="1"/>
          </p:cNvSpPr>
          <p:nvPr>
            <p:ph type="ftr" sz="quarter" idx="11"/>
          </p:nvPr>
        </p:nvSpPr>
        <p:spPr>
          <a:xfrm rot="16200000">
            <a:off x="8207414" y="3208021"/>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1522958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B62E-2910-4FD4-85C3-07AC109724E7}"/>
              </a:ext>
            </a:extLst>
          </p:cNvPr>
          <p:cNvSpPr>
            <a:spLocks noGrp="1"/>
          </p:cNvSpPr>
          <p:nvPr>
            <p:ph type="title"/>
          </p:nvPr>
        </p:nvSpPr>
        <p:spPr>
          <a:xfrm>
            <a:off x="1514292" y="513612"/>
            <a:ext cx="9894133" cy="1031216"/>
          </a:xfrm>
        </p:spPr>
        <p:txBody>
          <a:bodyPr anchor="b">
            <a:normAutofit/>
          </a:bodyPr>
          <a:lstStyle/>
          <a:p>
            <a:r>
              <a:rPr lang="en-US" dirty="0"/>
              <a:t>What’s our goal here?</a:t>
            </a:r>
          </a:p>
        </p:txBody>
      </p:sp>
      <p:pic>
        <p:nvPicPr>
          <p:cNvPr id="12290" name="Picture 2" descr="Image result for cat nice gif">
            <a:extLst>
              <a:ext uri="{FF2B5EF4-FFF2-40B4-BE49-F238E27FC236}">
                <a16:creationId xmlns:a16="http://schemas.microsoft.com/office/drawing/2014/main" id="{7F29032D-BE03-4EEC-921B-571BB8E60DB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1598577" y="2589086"/>
            <a:ext cx="4900814" cy="2755478"/>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3" name="Freeform: Shape 7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634AF72-79E8-4B6F-ADAF-BA11646C6D8C}"/>
              </a:ext>
            </a:extLst>
          </p:cNvPr>
          <p:cNvSpPr>
            <a:spLocks noGrp="1"/>
          </p:cNvSpPr>
          <p:nvPr>
            <p:ph idx="1"/>
          </p:nvPr>
        </p:nvSpPr>
        <p:spPr>
          <a:xfrm>
            <a:off x="7781373" y="1930401"/>
            <a:ext cx="3627063" cy="4165600"/>
          </a:xfrm>
        </p:spPr>
        <p:txBody>
          <a:bodyPr anchor="ctr">
            <a:normAutofit/>
          </a:bodyPr>
          <a:lstStyle/>
          <a:p>
            <a:r>
              <a:rPr lang="en-US" dirty="0"/>
              <a:t>See how social engineering skills can be used </a:t>
            </a:r>
            <a:r>
              <a:rPr lang="en-US" b="1" i="1" dirty="0"/>
              <a:t>ethically</a:t>
            </a:r>
            <a:r>
              <a:rPr lang="en-US" dirty="0"/>
              <a:t> to </a:t>
            </a:r>
            <a:r>
              <a:rPr lang="en-US" b="1" i="1" dirty="0"/>
              <a:t>positively impact</a:t>
            </a:r>
            <a:r>
              <a:rPr lang="en-US" dirty="0"/>
              <a:t>…</a:t>
            </a:r>
          </a:p>
          <a:p>
            <a:pPr lvl="1"/>
            <a:r>
              <a:rPr lang="en-US" dirty="0"/>
              <a:t>your work</a:t>
            </a:r>
          </a:p>
          <a:p>
            <a:pPr lvl="1"/>
            <a:r>
              <a:rPr lang="en-US" dirty="0"/>
              <a:t>your career</a:t>
            </a:r>
          </a:p>
          <a:p>
            <a:pPr lvl="1"/>
            <a:r>
              <a:rPr lang="en-US" dirty="0"/>
              <a:t>your company</a:t>
            </a:r>
          </a:p>
          <a:p>
            <a:pPr lvl="1"/>
            <a:r>
              <a:rPr lang="en-US" dirty="0"/>
              <a:t>the industry!</a:t>
            </a:r>
          </a:p>
          <a:p>
            <a:r>
              <a:rPr lang="en-US" dirty="0"/>
              <a:t>Let’s use our powers for good!</a:t>
            </a:r>
          </a:p>
        </p:txBody>
      </p:sp>
      <p:sp>
        <p:nvSpPr>
          <p:cNvPr id="8" name="Footer Placeholder 2">
            <a:extLst>
              <a:ext uri="{FF2B5EF4-FFF2-40B4-BE49-F238E27FC236}">
                <a16:creationId xmlns:a16="http://schemas.microsoft.com/office/drawing/2014/main" id="{6ABF704C-459A-4E0E-B004-D5E0AD685A1A}"/>
              </a:ext>
            </a:extLst>
          </p:cNvPr>
          <p:cNvSpPr txBox="1">
            <a:spLocks/>
          </p:cNvSpPr>
          <p:nvPr/>
        </p:nvSpPr>
        <p:spPr>
          <a:xfrm rot="16200000">
            <a:off x="8499347" y="3194250"/>
            <a:ext cx="6858001" cy="441959"/>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a:t>Rebecca Long | @amaya30 | #DEFCON27 | #SEVillage</a:t>
            </a:r>
          </a:p>
        </p:txBody>
      </p:sp>
    </p:spTree>
    <p:extLst>
      <p:ext uri="{BB962C8B-B14F-4D97-AF65-F5344CB8AC3E}">
        <p14:creationId xmlns:p14="http://schemas.microsoft.com/office/powerpoint/2010/main" val="4133633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mage result for cat post it">
            <a:extLst>
              <a:ext uri="{FF2B5EF4-FFF2-40B4-BE49-F238E27FC236}">
                <a16:creationId xmlns:a16="http://schemas.microsoft.com/office/drawing/2014/main" id="{07945EF5-3644-4056-B3C5-6241E6D8B2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24" r="9091" b="6218"/>
          <a:stretch/>
        </p:blipFill>
        <p:spPr bwMode="auto">
          <a:xfrm>
            <a:off x="4818888" y="1"/>
            <a:ext cx="7373112" cy="685799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769C44-872B-43D4-B862-3E038D8144D5}"/>
              </a:ext>
            </a:extLst>
          </p:cNvPr>
          <p:cNvSpPr>
            <a:spLocks noGrp="1"/>
          </p:cNvSpPr>
          <p:nvPr>
            <p:ph type="title"/>
          </p:nvPr>
        </p:nvSpPr>
        <p:spPr>
          <a:xfrm>
            <a:off x="804672" y="2600324"/>
            <a:ext cx="5058370" cy="3320973"/>
          </a:xfrm>
        </p:spPr>
        <p:txBody>
          <a:bodyPr vert="horz" lIns="91440" tIns="45720" rIns="91440" bIns="45720" rtlCol="0" anchor="t">
            <a:normAutofit/>
          </a:bodyPr>
          <a:lstStyle/>
          <a:p>
            <a:r>
              <a:rPr lang="en-US" sz="5400"/>
              <a:t>A Few Reminders…</a:t>
            </a:r>
          </a:p>
        </p:txBody>
      </p:sp>
      <p:sp>
        <p:nvSpPr>
          <p:cNvPr id="7" name="Footer Placeholder 2">
            <a:extLst>
              <a:ext uri="{FF2B5EF4-FFF2-40B4-BE49-F238E27FC236}">
                <a16:creationId xmlns:a16="http://schemas.microsoft.com/office/drawing/2014/main" id="{3F45525E-76E3-4F1C-8F30-B760FF19994E}"/>
              </a:ext>
            </a:extLst>
          </p:cNvPr>
          <p:cNvSpPr>
            <a:spLocks noGrp="1"/>
          </p:cNvSpPr>
          <p:nvPr>
            <p:ph type="ftr" sz="quarter" idx="11"/>
          </p:nvPr>
        </p:nvSpPr>
        <p:spPr>
          <a:xfrm rot="16200000">
            <a:off x="-3208021" y="3208021"/>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3046088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E4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F6957-351A-4CFB-8F87-B96E670641A6}"/>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Social Engineering Key Skills</a:t>
            </a:r>
          </a:p>
        </p:txBody>
      </p:sp>
      <p:pic>
        <p:nvPicPr>
          <p:cNvPr id="9218" name="Picture 2" descr="Image result for cat emotions">
            <a:extLst>
              <a:ext uri="{FF2B5EF4-FFF2-40B4-BE49-F238E27FC236}">
                <a16:creationId xmlns:a16="http://schemas.microsoft.com/office/drawing/2014/main" id="{E2CA6EF1-8D77-4E9B-9118-E9CF17CE4C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84A2DEE-BB4E-465F-AC77-CEFFFF21D47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Emotional Intelligence</a:t>
            </a:r>
          </a:p>
          <a:p>
            <a:r>
              <a:rPr lang="en-US" dirty="0">
                <a:solidFill>
                  <a:srgbClr val="FFFFFF"/>
                </a:solidFill>
              </a:rPr>
              <a:t>Nonverbal Communication</a:t>
            </a:r>
          </a:p>
          <a:p>
            <a:pPr lvl="1"/>
            <a:r>
              <a:rPr lang="en-US" sz="2800" dirty="0">
                <a:solidFill>
                  <a:srgbClr val="FFFFFF"/>
                </a:solidFill>
              </a:rPr>
              <a:t>Body language</a:t>
            </a:r>
          </a:p>
          <a:p>
            <a:pPr lvl="1"/>
            <a:r>
              <a:rPr lang="en-US" sz="2800" dirty="0">
                <a:solidFill>
                  <a:srgbClr val="FFFFFF"/>
                </a:solidFill>
              </a:rPr>
              <a:t>Tone</a:t>
            </a:r>
          </a:p>
          <a:p>
            <a:r>
              <a:rPr lang="en-US" sz="3200" dirty="0">
                <a:solidFill>
                  <a:srgbClr val="FFFFFF"/>
                </a:solidFill>
              </a:rPr>
              <a:t>Understanding people!</a:t>
            </a:r>
          </a:p>
        </p:txBody>
      </p:sp>
      <p:sp>
        <p:nvSpPr>
          <p:cNvPr id="8" name="Footer Placeholder 2">
            <a:extLst>
              <a:ext uri="{FF2B5EF4-FFF2-40B4-BE49-F238E27FC236}">
                <a16:creationId xmlns:a16="http://schemas.microsoft.com/office/drawing/2014/main" id="{4EB90AF1-4E56-4D51-ACFC-67C07C4DADD2}"/>
              </a:ext>
            </a:extLst>
          </p:cNvPr>
          <p:cNvSpPr txBox="1">
            <a:spLocks/>
          </p:cNvSpPr>
          <p:nvPr/>
        </p:nvSpPr>
        <p:spPr>
          <a:xfrm rot="16200000">
            <a:off x="8173859" y="3208019"/>
            <a:ext cx="6858001" cy="441959"/>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800"/>
              <a:t>Rebecca Long | @amaya30 | #DEFCON27 | #SEVillage</a:t>
            </a:r>
          </a:p>
        </p:txBody>
      </p:sp>
    </p:spTree>
    <p:extLst>
      <p:ext uri="{BB962C8B-B14F-4D97-AF65-F5344CB8AC3E}">
        <p14:creationId xmlns:p14="http://schemas.microsoft.com/office/powerpoint/2010/main" val="1626472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Image result for cat business">
            <a:extLst>
              <a:ext uri="{FF2B5EF4-FFF2-40B4-BE49-F238E27FC236}">
                <a16:creationId xmlns:a16="http://schemas.microsoft.com/office/drawing/2014/main" id="{5CA27BB3-2A88-41CD-8149-8F83B89CB5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27" t="3240" r="25259" b="-1"/>
          <a:stretch/>
        </p:blipFill>
        <p:spPr bwMode="auto">
          <a:xfrm>
            <a:off x="4818888" y="1"/>
            <a:ext cx="7373112" cy="685799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FF68C-0CDD-4CD0-A24F-E3E7C412A80C}"/>
              </a:ext>
            </a:extLst>
          </p:cNvPr>
          <p:cNvSpPr>
            <a:spLocks noGrp="1"/>
          </p:cNvSpPr>
          <p:nvPr>
            <p:ph type="title"/>
          </p:nvPr>
        </p:nvSpPr>
        <p:spPr>
          <a:xfrm>
            <a:off x="804672" y="2600324"/>
            <a:ext cx="5058370" cy="3320973"/>
          </a:xfrm>
        </p:spPr>
        <p:txBody>
          <a:bodyPr vert="horz" lIns="91440" tIns="45720" rIns="91440" bIns="45720" rtlCol="0" anchor="t">
            <a:normAutofit/>
          </a:bodyPr>
          <a:lstStyle/>
          <a:p>
            <a:r>
              <a:rPr lang="en-US" sz="5400"/>
              <a:t>Career Applications!</a:t>
            </a:r>
          </a:p>
        </p:txBody>
      </p:sp>
      <p:sp>
        <p:nvSpPr>
          <p:cNvPr id="7" name="Footer Placeholder 2">
            <a:extLst>
              <a:ext uri="{FF2B5EF4-FFF2-40B4-BE49-F238E27FC236}">
                <a16:creationId xmlns:a16="http://schemas.microsoft.com/office/drawing/2014/main" id="{A40A172E-C661-4953-95AC-018EC7F65A37}"/>
              </a:ext>
            </a:extLst>
          </p:cNvPr>
          <p:cNvSpPr>
            <a:spLocks noGrp="1"/>
          </p:cNvSpPr>
          <p:nvPr>
            <p:ph type="ftr" sz="quarter" idx="11"/>
          </p:nvPr>
        </p:nvSpPr>
        <p:spPr>
          <a:xfrm rot="16200000">
            <a:off x="-3208021" y="3208021"/>
            <a:ext cx="6858001" cy="441959"/>
          </a:xfrm>
        </p:spPr>
        <p:txBody>
          <a:bodyPr/>
          <a:lstStyle/>
          <a:p>
            <a:r>
              <a:rPr lang="en-US" sz="1800"/>
              <a:t>Rebecca Long | @amaya30 | #DEFCON27 | #SEVillage</a:t>
            </a:r>
          </a:p>
        </p:txBody>
      </p:sp>
    </p:spTree>
    <p:extLst>
      <p:ext uri="{BB962C8B-B14F-4D97-AF65-F5344CB8AC3E}">
        <p14:creationId xmlns:p14="http://schemas.microsoft.com/office/powerpoint/2010/main" val="2424608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3146</TotalTime>
  <Words>3598</Words>
  <Application>Microsoft Office PowerPoint</Application>
  <PresentationFormat>Widescreen</PresentationFormat>
  <Paragraphs>287</Paragraphs>
  <Slides>34</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Hacking Your Career Through  Social Engineering</vt:lpstr>
      <vt:lpstr>Let’s Get Started…</vt:lpstr>
      <vt:lpstr>Who is this person?</vt:lpstr>
      <vt:lpstr>Contact me</vt:lpstr>
      <vt:lpstr>Why is this important?</vt:lpstr>
      <vt:lpstr>What’s our goal here?</vt:lpstr>
      <vt:lpstr>A Few Reminders…</vt:lpstr>
      <vt:lpstr>Social Engineering Key Skills</vt:lpstr>
      <vt:lpstr>Career Applications!</vt:lpstr>
      <vt:lpstr>Job Hunting</vt:lpstr>
      <vt:lpstr>Getting the Job</vt:lpstr>
      <vt:lpstr>Interviewing</vt:lpstr>
      <vt:lpstr>Climbing the Corporate Ladder</vt:lpstr>
      <vt:lpstr>Day to Day Success</vt:lpstr>
      <vt:lpstr>Conveying Confidence</vt:lpstr>
      <vt:lpstr>Integrating into a New Company</vt:lpstr>
      <vt:lpstr>Office Politics</vt:lpstr>
      <vt:lpstr>Doing Meetings Right</vt:lpstr>
      <vt:lpstr>PowerPoint Presentation</vt:lpstr>
      <vt:lpstr>Dealing with Stress</vt:lpstr>
      <vt:lpstr>PowerPoint Presentation</vt:lpstr>
      <vt:lpstr>Leadership</vt:lpstr>
      <vt:lpstr>Reminder: Title != Leader</vt:lpstr>
      <vt:lpstr>Build a Strong Team Culture</vt:lpstr>
      <vt:lpstr>PowerPoint Presentation</vt:lpstr>
      <vt:lpstr>Empathetic Leadership</vt:lpstr>
      <vt:lpstr>PowerPoint Presentation</vt:lpstr>
      <vt:lpstr>PowerPoint Presentation</vt:lpstr>
      <vt:lpstr>Supporting Your Team Members</vt:lpstr>
      <vt:lpstr>Creating Positive Feedback Loops</vt:lpstr>
      <vt:lpstr>Wrap Up…</vt:lpstr>
      <vt:lpstr>It’s all about the people</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Hacking Your Career Through  Social Engineering</dc:title>
  <dc:creator>Rebecca Long</dc:creator>
  <cp:lastModifiedBy>Rebecca Long</cp:lastModifiedBy>
  <cp:revision>24</cp:revision>
  <dcterms:created xsi:type="dcterms:W3CDTF">2019-08-10T00:49:44Z</dcterms:created>
  <dcterms:modified xsi:type="dcterms:W3CDTF">2019-08-12T05:16:04Z</dcterms:modified>
</cp:coreProperties>
</file>